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8"/>
  </p:notesMasterIdLst>
  <p:sldIdLst>
    <p:sldId id="256" r:id="rId2"/>
    <p:sldId id="257" r:id="rId3"/>
    <p:sldId id="258" r:id="rId4"/>
    <p:sldId id="377" r:id="rId5"/>
    <p:sldId id="378" r:id="rId6"/>
    <p:sldId id="379" r:id="rId7"/>
    <p:sldId id="380" r:id="rId8"/>
    <p:sldId id="381" r:id="rId9"/>
    <p:sldId id="382" r:id="rId10"/>
    <p:sldId id="383" r:id="rId11"/>
    <p:sldId id="433" r:id="rId12"/>
    <p:sldId id="384" r:id="rId13"/>
    <p:sldId id="385" r:id="rId14"/>
    <p:sldId id="386" r:id="rId15"/>
    <p:sldId id="387" r:id="rId16"/>
    <p:sldId id="434" r:id="rId17"/>
    <p:sldId id="388" r:id="rId18"/>
    <p:sldId id="389" r:id="rId19"/>
    <p:sldId id="390" r:id="rId20"/>
    <p:sldId id="391" r:id="rId21"/>
    <p:sldId id="397" r:id="rId22"/>
    <p:sldId id="392" r:id="rId23"/>
    <p:sldId id="394" r:id="rId24"/>
    <p:sldId id="393" r:id="rId25"/>
    <p:sldId id="395" r:id="rId26"/>
    <p:sldId id="429" r:id="rId27"/>
    <p:sldId id="432" r:id="rId28"/>
    <p:sldId id="430" r:id="rId29"/>
    <p:sldId id="431" r:id="rId30"/>
    <p:sldId id="396" r:id="rId31"/>
    <p:sldId id="398" r:id="rId32"/>
    <p:sldId id="399" r:id="rId33"/>
    <p:sldId id="400" r:id="rId34"/>
    <p:sldId id="401" r:id="rId35"/>
    <p:sldId id="402" r:id="rId36"/>
    <p:sldId id="403" r:id="rId37"/>
    <p:sldId id="428" r:id="rId38"/>
    <p:sldId id="404" r:id="rId39"/>
    <p:sldId id="405" r:id="rId40"/>
    <p:sldId id="406" r:id="rId41"/>
    <p:sldId id="407" r:id="rId42"/>
    <p:sldId id="408" r:id="rId43"/>
    <p:sldId id="346" r:id="rId44"/>
    <p:sldId id="409" r:id="rId45"/>
    <p:sldId id="410" r:id="rId46"/>
    <p:sldId id="411" r:id="rId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D7D31"/>
    <a:srgbClr val="F4CDD3"/>
    <a:srgbClr val="F4ACB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495" autoAdjust="0"/>
    <p:restoredTop sz="94660"/>
  </p:normalViewPr>
  <p:slideViewPr>
    <p:cSldViewPr snapToGrid="0">
      <p:cViewPr varScale="1">
        <p:scale>
          <a:sx n="128" d="100"/>
          <a:sy n="128" d="100"/>
        </p:scale>
        <p:origin x="296"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C52FBCF-15EA-43E2-A0A8-C9635D578A80}" type="datetimeFigureOut">
              <a:rPr lang="en-CA" smtClean="0"/>
              <a:t>2023-10-25</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E95DD36-9B16-40E2-87FF-326FCD73B927}" type="slidenum">
              <a:rPr lang="en-CA" smtClean="0"/>
              <a:t>‹#›</a:t>
            </a:fld>
            <a:endParaRPr lang="en-CA"/>
          </a:p>
        </p:txBody>
      </p:sp>
    </p:spTree>
    <p:extLst>
      <p:ext uri="{BB962C8B-B14F-4D97-AF65-F5344CB8AC3E}">
        <p14:creationId xmlns:p14="http://schemas.microsoft.com/office/powerpoint/2010/main" val="4671073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34613-2C7B-4585-80CB-ED72B89ED58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57A1B8BB-63DB-4F79-A7B9-B8E5F41638B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AED0DBD8-F99A-49D2-B192-09AC00E7B143}"/>
              </a:ext>
            </a:extLst>
          </p:cNvPr>
          <p:cNvSpPr>
            <a:spLocks noGrp="1"/>
          </p:cNvSpPr>
          <p:nvPr>
            <p:ph type="dt" sz="half" idx="10"/>
          </p:nvPr>
        </p:nvSpPr>
        <p:spPr/>
        <p:txBody>
          <a:bodyPr/>
          <a:lstStyle/>
          <a:p>
            <a:fld id="{00106AC3-E057-4A5E-9404-6D84968184B0}" type="datetimeFigureOut">
              <a:rPr lang="en-CA" smtClean="0"/>
              <a:t>2023-10-25</a:t>
            </a:fld>
            <a:endParaRPr lang="en-CA"/>
          </a:p>
        </p:txBody>
      </p:sp>
      <p:sp>
        <p:nvSpPr>
          <p:cNvPr id="5" name="Footer Placeholder 4">
            <a:extLst>
              <a:ext uri="{FF2B5EF4-FFF2-40B4-BE49-F238E27FC236}">
                <a16:creationId xmlns:a16="http://schemas.microsoft.com/office/drawing/2014/main" id="{B306872B-032F-4DAF-B947-508925891E20}"/>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2716A845-9C33-4A25-96CA-CEF09F532F34}"/>
              </a:ext>
            </a:extLst>
          </p:cNvPr>
          <p:cNvSpPr>
            <a:spLocks noGrp="1"/>
          </p:cNvSpPr>
          <p:nvPr>
            <p:ph type="sldNum" sz="quarter" idx="12"/>
          </p:nvPr>
        </p:nvSpPr>
        <p:spPr/>
        <p:txBody>
          <a:bodyPr/>
          <a:lstStyle/>
          <a:p>
            <a:fld id="{DB053001-CAF7-471D-8BF7-B8364E99ECA2}" type="slidenum">
              <a:rPr lang="en-CA" smtClean="0"/>
              <a:t>‹#›</a:t>
            </a:fld>
            <a:endParaRPr lang="en-CA"/>
          </a:p>
        </p:txBody>
      </p:sp>
    </p:spTree>
    <p:extLst>
      <p:ext uri="{BB962C8B-B14F-4D97-AF65-F5344CB8AC3E}">
        <p14:creationId xmlns:p14="http://schemas.microsoft.com/office/powerpoint/2010/main" val="27870955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8A7111-AE84-4776-B4CE-BD7290A0F357}"/>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E4707F77-5B6B-48F5-9D72-1168AB63409C}"/>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873CD3C4-89E6-4DE6-8FEF-88B0721021C3}"/>
              </a:ext>
            </a:extLst>
          </p:cNvPr>
          <p:cNvSpPr>
            <a:spLocks noGrp="1"/>
          </p:cNvSpPr>
          <p:nvPr>
            <p:ph type="dt" sz="half" idx="10"/>
          </p:nvPr>
        </p:nvSpPr>
        <p:spPr/>
        <p:txBody>
          <a:bodyPr/>
          <a:lstStyle/>
          <a:p>
            <a:fld id="{00106AC3-E057-4A5E-9404-6D84968184B0}" type="datetimeFigureOut">
              <a:rPr lang="en-CA" smtClean="0"/>
              <a:t>2023-10-25</a:t>
            </a:fld>
            <a:endParaRPr lang="en-CA"/>
          </a:p>
        </p:txBody>
      </p:sp>
      <p:sp>
        <p:nvSpPr>
          <p:cNvPr id="5" name="Footer Placeholder 4">
            <a:extLst>
              <a:ext uri="{FF2B5EF4-FFF2-40B4-BE49-F238E27FC236}">
                <a16:creationId xmlns:a16="http://schemas.microsoft.com/office/drawing/2014/main" id="{8FA601C5-80F4-4F40-8EED-54387E05E29F}"/>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A434FF20-FA29-4D08-981C-C5C315FEC819}"/>
              </a:ext>
            </a:extLst>
          </p:cNvPr>
          <p:cNvSpPr>
            <a:spLocks noGrp="1"/>
          </p:cNvSpPr>
          <p:nvPr>
            <p:ph type="sldNum" sz="quarter" idx="12"/>
          </p:nvPr>
        </p:nvSpPr>
        <p:spPr/>
        <p:txBody>
          <a:bodyPr/>
          <a:lstStyle/>
          <a:p>
            <a:fld id="{DB053001-CAF7-471D-8BF7-B8364E99ECA2}" type="slidenum">
              <a:rPr lang="en-CA" smtClean="0"/>
              <a:t>‹#›</a:t>
            </a:fld>
            <a:endParaRPr lang="en-CA"/>
          </a:p>
        </p:txBody>
      </p:sp>
    </p:spTree>
    <p:extLst>
      <p:ext uri="{BB962C8B-B14F-4D97-AF65-F5344CB8AC3E}">
        <p14:creationId xmlns:p14="http://schemas.microsoft.com/office/powerpoint/2010/main" val="38390819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8CB96B6-2C16-4AB0-87B2-AD252FD5D15B}"/>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571A84F9-8C76-49FA-A727-06244A1A9A56}"/>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AC730EAA-1C24-4FF7-8EDE-6EF7526EA054}"/>
              </a:ext>
            </a:extLst>
          </p:cNvPr>
          <p:cNvSpPr>
            <a:spLocks noGrp="1"/>
          </p:cNvSpPr>
          <p:nvPr>
            <p:ph type="dt" sz="half" idx="10"/>
          </p:nvPr>
        </p:nvSpPr>
        <p:spPr/>
        <p:txBody>
          <a:bodyPr/>
          <a:lstStyle/>
          <a:p>
            <a:fld id="{00106AC3-E057-4A5E-9404-6D84968184B0}" type="datetimeFigureOut">
              <a:rPr lang="en-CA" smtClean="0"/>
              <a:t>2023-10-25</a:t>
            </a:fld>
            <a:endParaRPr lang="en-CA"/>
          </a:p>
        </p:txBody>
      </p:sp>
      <p:sp>
        <p:nvSpPr>
          <p:cNvPr id="5" name="Footer Placeholder 4">
            <a:extLst>
              <a:ext uri="{FF2B5EF4-FFF2-40B4-BE49-F238E27FC236}">
                <a16:creationId xmlns:a16="http://schemas.microsoft.com/office/drawing/2014/main" id="{7F1316CD-0194-4916-843B-F09335358721}"/>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A14F94A5-7EE0-42D2-97D6-88A26315D7B8}"/>
              </a:ext>
            </a:extLst>
          </p:cNvPr>
          <p:cNvSpPr>
            <a:spLocks noGrp="1"/>
          </p:cNvSpPr>
          <p:nvPr>
            <p:ph type="sldNum" sz="quarter" idx="12"/>
          </p:nvPr>
        </p:nvSpPr>
        <p:spPr/>
        <p:txBody>
          <a:bodyPr/>
          <a:lstStyle/>
          <a:p>
            <a:fld id="{DB053001-CAF7-471D-8BF7-B8364E99ECA2}" type="slidenum">
              <a:rPr lang="en-CA" smtClean="0"/>
              <a:t>‹#›</a:t>
            </a:fld>
            <a:endParaRPr lang="en-CA"/>
          </a:p>
        </p:txBody>
      </p:sp>
    </p:spTree>
    <p:extLst>
      <p:ext uri="{BB962C8B-B14F-4D97-AF65-F5344CB8AC3E}">
        <p14:creationId xmlns:p14="http://schemas.microsoft.com/office/powerpoint/2010/main" val="116325291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Bullete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469068" y="1771341"/>
            <a:ext cx="10126669" cy="4082903"/>
          </a:xfrm>
          <a:prstGeom prst="rect">
            <a:avLst/>
          </a:prstGeom>
        </p:spPr>
        <p:txBody>
          <a:bodyPr>
            <a:noAutofit/>
          </a:bodyPr>
          <a:lstStyle>
            <a:lvl1pPr>
              <a:defRPr>
                <a:solidFill>
                  <a:schemeClr val="tx1"/>
                </a:solidFill>
              </a:defRPr>
            </a:lvl1pPr>
            <a:lvl2pPr>
              <a:defRPr>
                <a:solidFill>
                  <a:schemeClr val="tx1"/>
                </a:solidFill>
              </a:defRPr>
            </a:lvl2pPr>
            <a:lvl3pPr>
              <a:defRPr>
                <a:solidFill>
                  <a:schemeClr val="tx1"/>
                </a:solidFill>
              </a:defRPr>
            </a:lvl3pPr>
          </a:lstStyle>
          <a:p>
            <a:pPr lvl="0"/>
            <a:r>
              <a:rPr lang="en-US" dirty="0"/>
              <a:t>Bulleted text looks best left aligned</a:t>
            </a:r>
          </a:p>
          <a:p>
            <a:pPr lvl="1"/>
            <a:r>
              <a:rPr lang="en-US" dirty="0"/>
              <a:t>Second level</a:t>
            </a:r>
          </a:p>
          <a:p>
            <a:pPr lvl="2"/>
            <a:r>
              <a:rPr lang="en-US" dirty="0"/>
              <a:t>Third level</a:t>
            </a:r>
          </a:p>
        </p:txBody>
      </p:sp>
      <p:sp>
        <p:nvSpPr>
          <p:cNvPr id="9" name="Title 1"/>
          <p:cNvSpPr>
            <a:spLocks noGrp="1"/>
          </p:cNvSpPr>
          <p:nvPr>
            <p:ph type="title" hasCustomPrompt="1"/>
          </p:nvPr>
        </p:nvSpPr>
        <p:spPr>
          <a:xfrm>
            <a:off x="443942" y="753856"/>
            <a:ext cx="10151794" cy="781048"/>
          </a:xfrm>
          <a:prstGeom prst="rect">
            <a:avLst/>
          </a:prstGeom>
        </p:spPr>
        <p:txBody>
          <a:bodyPr>
            <a:noAutofit/>
          </a:bodyPr>
          <a:lstStyle>
            <a:lvl1pPr algn="l" fontAlgn="t">
              <a:defRPr b="1" i="0" u="none" baseline="0">
                <a:solidFill>
                  <a:schemeClr val="tx1"/>
                </a:solidFill>
                <a:uFill>
                  <a:solidFill>
                    <a:srgbClr val="002C54"/>
                  </a:solidFill>
                </a:uFill>
              </a:defRPr>
            </a:lvl1pPr>
          </a:lstStyle>
          <a:p>
            <a:r>
              <a:rPr lang="en-US" dirty="0"/>
              <a:t>Slide title</a:t>
            </a:r>
          </a:p>
        </p:txBody>
      </p:sp>
      <p:sp>
        <p:nvSpPr>
          <p:cNvPr id="8" name="Rectangle 7"/>
          <p:cNvSpPr/>
          <p:nvPr userDrawn="1"/>
        </p:nvSpPr>
        <p:spPr>
          <a:xfrm>
            <a:off x="0" y="-12534"/>
            <a:ext cx="12192000" cy="432000"/>
          </a:xfrm>
          <a:prstGeom prst="rect">
            <a:avLst/>
          </a:prstGeom>
          <a:solidFill>
            <a:schemeClr val="accent1"/>
          </a:solidFill>
          <a:ln>
            <a:noFill/>
          </a:ln>
          <a:effectLst/>
        </p:spPr>
        <p:style>
          <a:lnRef idx="3">
            <a:schemeClr val="lt1"/>
          </a:lnRef>
          <a:fillRef idx="1">
            <a:schemeClr val="accent1"/>
          </a:fillRef>
          <a:effectRef idx="1">
            <a:schemeClr val="accent1"/>
          </a:effectRef>
          <a:fontRef idx="minor">
            <a:schemeClr val="lt1"/>
          </a:fontRef>
        </p:style>
        <p:txBody>
          <a:bodyPr rtlCol="0" anchor="ctr"/>
          <a:lstStyle/>
          <a:p>
            <a:pPr algn="ctr"/>
            <a:endParaRPr lang="en-US" sz="2160">
              <a:noFill/>
            </a:endParaRPr>
          </a:p>
        </p:txBody>
      </p:sp>
      <p:sp>
        <p:nvSpPr>
          <p:cNvPr id="10" name="Slide Number Placeholder 4"/>
          <p:cNvSpPr txBox="1">
            <a:spLocks/>
          </p:cNvSpPr>
          <p:nvPr userDrawn="1"/>
        </p:nvSpPr>
        <p:spPr>
          <a:xfrm>
            <a:off x="11677421" y="64070"/>
            <a:ext cx="437424" cy="282696"/>
          </a:xfrm>
          <a:prstGeom prst="rect">
            <a:avLst/>
          </a:prstGeom>
        </p:spPr>
        <p:txBody>
          <a:bodyPr vert="horz" lIns="109728" tIns="54864" rIns="109728" bIns="54864" rtlCol="0" anchor="ctr"/>
          <a:lstStyle>
            <a:defPPr>
              <a:defRPr lang="en-US"/>
            </a:defPPr>
            <a:lvl1pPr marL="0" algn="r" defTabSz="457200" rtl="0" eaLnBrk="1" latinLnBrk="0" hangingPunct="1">
              <a:defRPr sz="12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B1EC5AE0-D4BE-F947-B377-FB73278FD741}" type="slidenum">
              <a:rPr lang="en-US" sz="1200" baseline="0" smtClean="0">
                <a:solidFill>
                  <a:schemeClr val="tx1"/>
                </a:solidFill>
              </a:rPr>
              <a:pPr/>
              <a:t>‹#›</a:t>
            </a:fld>
            <a:endParaRPr lang="en-US" sz="1200" baseline="0" dirty="0">
              <a:solidFill>
                <a:schemeClr val="tx1"/>
              </a:solidFill>
            </a:endParaRPr>
          </a:p>
        </p:txBody>
      </p:sp>
    </p:spTree>
    <p:extLst>
      <p:ext uri="{BB962C8B-B14F-4D97-AF65-F5344CB8AC3E}">
        <p14:creationId xmlns:p14="http://schemas.microsoft.com/office/powerpoint/2010/main" val="11463473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0D0EE-8777-49E2-8659-58BD2F15CA58}"/>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D24A4807-E3CB-47CA-AD3A-3840EF59CD62}"/>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6F0F84F8-C923-47E5-973B-435F53B6398B}"/>
              </a:ext>
            </a:extLst>
          </p:cNvPr>
          <p:cNvSpPr>
            <a:spLocks noGrp="1"/>
          </p:cNvSpPr>
          <p:nvPr>
            <p:ph type="dt" sz="half" idx="10"/>
          </p:nvPr>
        </p:nvSpPr>
        <p:spPr/>
        <p:txBody>
          <a:bodyPr/>
          <a:lstStyle/>
          <a:p>
            <a:fld id="{00106AC3-E057-4A5E-9404-6D84968184B0}" type="datetimeFigureOut">
              <a:rPr lang="en-CA" smtClean="0"/>
              <a:t>2023-10-25</a:t>
            </a:fld>
            <a:endParaRPr lang="en-CA"/>
          </a:p>
        </p:txBody>
      </p:sp>
      <p:sp>
        <p:nvSpPr>
          <p:cNvPr id="5" name="Footer Placeholder 4">
            <a:extLst>
              <a:ext uri="{FF2B5EF4-FFF2-40B4-BE49-F238E27FC236}">
                <a16:creationId xmlns:a16="http://schemas.microsoft.com/office/drawing/2014/main" id="{71DC6047-B99C-4893-BE7C-AD8AD5A97820}"/>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C7B72F04-CEF2-4864-BF65-68D0AA3C5DF6}"/>
              </a:ext>
            </a:extLst>
          </p:cNvPr>
          <p:cNvSpPr>
            <a:spLocks noGrp="1"/>
          </p:cNvSpPr>
          <p:nvPr>
            <p:ph type="sldNum" sz="quarter" idx="12"/>
          </p:nvPr>
        </p:nvSpPr>
        <p:spPr/>
        <p:txBody>
          <a:bodyPr/>
          <a:lstStyle/>
          <a:p>
            <a:fld id="{DB053001-CAF7-471D-8BF7-B8364E99ECA2}" type="slidenum">
              <a:rPr lang="en-CA" smtClean="0"/>
              <a:t>‹#›</a:t>
            </a:fld>
            <a:endParaRPr lang="en-CA"/>
          </a:p>
        </p:txBody>
      </p:sp>
    </p:spTree>
    <p:extLst>
      <p:ext uri="{BB962C8B-B14F-4D97-AF65-F5344CB8AC3E}">
        <p14:creationId xmlns:p14="http://schemas.microsoft.com/office/powerpoint/2010/main" val="26097000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7FF950-26D9-4D78-8854-3A883A2314C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808FEA62-13F4-40A0-B5FE-326E27CFCBC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1B00FB5B-597F-4208-B181-1322D9581D6B}"/>
              </a:ext>
            </a:extLst>
          </p:cNvPr>
          <p:cNvSpPr>
            <a:spLocks noGrp="1"/>
          </p:cNvSpPr>
          <p:nvPr>
            <p:ph type="dt" sz="half" idx="10"/>
          </p:nvPr>
        </p:nvSpPr>
        <p:spPr/>
        <p:txBody>
          <a:bodyPr/>
          <a:lstStyle/>
          <a:p>
            <a:fld id="{00106AC3-E057-4A5E-9404-6D84968184B0}" type="datetimeFigureOut">
              <a:rPr lang="en-CA" smtClean="0"/>
              <a:t>2023-10-25</a:t>
            </a:fld>
            <a:endParaRPr lang="en-CA"/>
          </a:p>
        </p:txBody>
      </p:sp>
      <p:sp>
        <p:nvSpPr>
          <p:cNvPr id="5" name="Footer Placeholder 4">
            <a:extLst>
              <a:ext uri="{FF2B5EF4-FFF2-40B4-BE49-F238E27FC236}">
                <a16:creationId xmlns:a16="http://schemas.microsoft.com/office/drawing/2014/main" id="{EFE5B5CC-C652-41B2-85F0-A41165ADFA31}"/>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8DA268CE-1270-42B8-9E0B-EF79BDE175A4}"/>
              </a:ext>
            </a:extLst>
          </p:cNvPr>
          <p:cNvSpPr>
            <a:spLocks noGrp="1"/>
          </p:cNvSpPr>
          <p:nvPr>
            <p:ph type="sldNum" sz="quarter" idx="12"/>
          </p:nvPr>
        </p:nvSpPr>
        <p:spPr/>
        <p:txBody>
          <a:bodyPr/>
          <a:lstStyle/>
          <a:p>
            <a:fld id="{DB053001-CAF7-471D-8BF7-B8364E99ECA2}" type="slidenum">
              <a:rPr lang="en-CA" smtClean="0"/>
              <a:t>‹#›</a:t>
            </a:fld>
            <a:endParaRPr lang="en-CA"/>
          </a:p>
        </p:txBody>
      </p:sp>
    </p:spTree>
    <p:extLst>
      <p:ext uri="{BB962C8B-B14F-4D97-AF65-F5344CB8AC3E}">
        <p14:creationId xmlns:p14="http://schemas.microsoft.com/office/powerpoint/2010/main" val="30942942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1C75A3-7B0B-409A-848C-754662435FEA}"/>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8C93C9C9-A4E9-4472-B51B-665C7CEEE9C2}"/>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1B82AC2B-A5F4-4CBD-B231-8C64FB411736}"/>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1DC66F33-6505-4A8D-BEC2-AAC933042B29}"/>
              </a:ext>
            </a:extLst>
          </p:cNvPr>
          <p:cNvSpPr>
            <a:spLocks noGrp="1"/>
          </p:cNvSpPr>
          <p:nvPr>
            <p:ph type="dt" sz="half" idx="10"/>
          </p:nvPr>
        </p:nvSpPr>
        <p:spPr/>
        <p:txBody>
          <a:bodyPr/>
          <a:lstStyle/>
          <a:p>
            <a:fld id="{00106AC3-E057-4A5E-9404-6D84968184B0}" type="datetimeFigureOut">
              <a:rPr lang="en-CA" smtClean="0"/>
              <a:t>2023-10-25</a:t>
            </a:fld>
            <a:endParaRPr lang="en-CA"/>
          </a:p>
        </p:txBody>
      </p:sp>
      <p:sp>
        <p:nvSpPr>
          <p:cNvPr id="6" name="Footer Placeholder 5">
            <a:extLst>
              <a:ext uri="{FF2B5EF4-FFF2-40B4-BE49-F238E27FC236}">
                <a16:creationId xmlns:a16="http://schemas.microsoft.com/office/drawing/2014/main" id="{EF40663D-C23F-4031-A161-F08AFDF3C5A8}"/>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14F8C73C-2F1B-43E0-9003-C8F6BAD55C04}"/>
              </a:ext>
            </a:extLst>
          </p:cNvPr>
          <p:cNvSpPr>
            <a:spLocks noGrp="1"/>
          </p:cNvSpPr>
          <p:nvPr>
            <p:ph type="sldNum" sz="quarter" idx="12"/>
          </p:nvPr>
        </p:nvSpPr>
        <p:spPr/>
        <p:txBody>
          <a:bodyPr/>
          <a:lstStyle/>
          <a:p>
            <a:fld id="{DB053001-CAF7-471D-8BF7-B8364E99ECA2}" type="slidenum">
              <a:rPr lang="en-CA" smtClean="0"/>
              <a:t>‹#›</a:t>
            </a:fld>
            <a:endParaRPr lang="en-CA"/>
          </a:p>
        </p:txBody>
      </p:sp>
    </p:spTree>
    <p:extLst>
      <p:ext uri="{BB962C8B-B14F-4D97-AF65-F5344CB8AC3E}">
        <p14:creationId xmlns:p14="http://schemas.microsoft.com/office/powerpoint/2010/main" val="12764187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489E32-A406-4BB9-8B9A-5CF136A7A1CD}"/>
              </a:ext>
            </a:extLst>
          </p:cNvPr>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1D9B5A8A-655B-475C-9170-EE529743204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BD698A1C-976D-4662-BD6F-A8BB92EF4548}"/>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D4FB6451-486C-486B-88C7-994F65A1478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BBBF23C0-E125-4E4F-A82F-46EE35F9C829}"/>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0376E7C5-F31E-467D-BE08-7F645FC7D6C3}"/>
              </a:ext>
            </a:extLst>
          </p:cNvPr>
          <p:cNvSpPr>
            <a:spLocks noGrp="1"/>
          </p:cNvSpPr>
          <p:nvPr>
            <p:ph type="dt" sz="half" idx="10"/>
          </p:nvPr>
        </p:nvSpPr>
        <p:spPr/>
        <p:txBody>
          <a:bodyPr/>
          <a:lstStyle/>
          <a:p>
            <a:fld id="{00106AC3-E057-4A5E-9404-6D84968184B0}" type="datetimeFigureOut">
              <a:rPr lang="en-CA" smtClean="0"/>
              <a:t>2023-10-25</a:t>
            </a:fld>
            <a:endParaRPr lang="en-CA"/>
          </a:p>
        </p:txBody>
      </p:sp>
      <p:sp>
        <p:nvSpPr>
          <p:cNvPr id="8" name="Footer Placeholder 7">
            <a:extLst>
              <a:ext uri="{FF2B5EF4-FFF2-40B4-BE49-F238E27FC236}">
                <a16:creationId xmlns:a16="http://schemas.microsoft.com/office/drawing/2014/main" id="{39156A5D-7629-440E-8DCF-6F1610554B76}"/>
              </a:ext>
            </a:extLst>
          </p:cNvPr>
          <p:cNvSpPr>
            <a:spLocks noGrp="1"/>
          </p:cNvSpPr>
          <p:nvPr>
            <p:ph type="ftr" sz="quarter" idx="11"/>
          </p:nvPr>
        </p:nvSpPr>
        <p:spPr/>
        <p:txBody>
          <a:bodyPr/>
          <a:lstStyle/>
          <a:p>
            <a:endParaRPr lang="en-CA"/>
          </a:p>
        </p:txBody>
      </p:sp>
      <p:sp>
        <p:nvSpPr>
          <p:cNvPr id="9" name="Slide Number Placeholder 8">
            <a:extLst>
              <a:ext uri="{FF2B5EF4-FFF2-40B4-BE49-F238E27FC236}">
                <a16:creationId xmlns:a16="http://schemas.microsoft.com/office/drawing/2014/main" id="{8CC97E26-A2DC-470C-976C-FA9A3811A7A3}"/>
              </a:ext>
            </a:extLst>
          </p:cNvPr>
          <p:cNvSpPr>
            <a:spLocks noGrp="1"/>
          </p:cNvSpPr>
          <p:nvPr>
            <p:ph type="sldNum" sz="quarter" idx="12"/>
          </p:nvPr>
        </p:nvSpPr>
        <p:spPr/>
        <p:txBody>
          <a:bodyPr/>
          <a:lstStyle/>
          <a:p>
            <a:fld id="{DB053001-CAF7-471D-8BF7-B8364E99ECA2}" type="slidenum">
              <a:rPr lang="en-CA" smtClean="0"/>
              <a:t>‹#›</a:t>
            </a:fld>
            <a:endParaRPr lang="en-CA"/>
          </a:p>
        </p:txBody>
      </p:sp>
    </p:spTree>
    <p:extLst>
      <p:ext uri="{BB962C8B-B14F-4D97-AF65-F5344CB8AC3E}">
        <p14:creationId xmlns:p14="http://schemas.microsoft.com/office/powerpoint/2010/main" val="31513906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6893F3-B722-4606-A180-0914BA8DC043}"/>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BB97970C-DE7C-4F03-945F-87FA2180BC2C}"/>
              </a:ext>
            </a:extLst>
          </p:cNvPr>
          <p:cNvSpPr>
            <a:spLocks noGrp="1"/>
          </p:cNvSpPr>
          <p:nvPr>
            <p:ph type="dt" sz="half" idx="10"/>
          </p:nvPr>
        </p:nvSpPr>
        <p:spPr/>
        <p:txBody>
          <a:bodyPr/>
          <a:lstStyle/>
          <a:p>
            <a:fld id="{00106AC3-E057-4A5E-9404-6D84968184B0}" type="datetimeFigureOut">
              <a:rPr lang="en-CA" smtClean="0"/>
              <a:t>2023-10-25</a:t>
            </a:fld>
            <a:endParaRPr lang="en-CA"/>
          </a:p>
        </p:txBody>
      </p:sp>
      <p:sp>
        <p:nvSpPr>
          <p:cNvPr id="4" name="Footer Placeholder 3">
            <a:extLst>
              <a:ext uri="{FF2B5EF4-FFF2-40B4-BE49-F238E27FC236}">
                <a16:creationId xmlns:a16="http://schemas.microsoft.com/office/drawing/2014/main" id="{0416F388-83D2-40F5-B836-5375F933CA7B}"/>
              </a:ext>
            </a:extLst>
          </p:cNvPr>
          <p:cNvSpPr>
            <a:spLocks noGrp="1"/>
          </p:cNvSpPr>
          <p:nvPr>
            <p:ph type="ftr" sz="quarter" idx="11"/>
          </p:nvPr>
        </p:nvSpPr>
        <p:spPr/>
        <p:txBody>
          <a:bodyPr/>
          <a:lstStyle/>
          <a:p>
            <a:endParaRPr lang="en-CA"/>
          </a:p>
        </p:txBody>
      </p:sp>
      <p:sp>
        <p:nvSpPr>
          <p:cNvPr id="5" name="Slide Number Placeholder 4">
            <a:extLst>
              <a:ext uri="{FF2B5EF4-FFF2-40B4-BE49-F238E27FC236}">
                <a16:creationId xmlns:a16="http://schemas.microsoft.com/office/drawing/2014/main" id="{A9FD6C93-E286-4C2A-B64E-22A4B90E9223}"/>
              </a:ext>
            </a:extLst>
          </p:cNvPr>
          <p:cNvSpPr>
            <a:spLocks noGrp="1"/>
          </p:cNvSpPr>
          <p:nvPr>
            <p:ph type="sldNum" sz="quarter" idx="12"/>
          </p:nvPr>
        </p:nvSpPr>
        <p:spPr/>
        <p:txBody>
          <a:bodyPr/>
          <a:lstStyle/>
          <a:p>
            <a:fld id="{DB053001-CAF7-471D-8BF7-B8364E99ECA2}" type="slidenum">
              <a:rPr lang="en-CA" smtClean="0"/>
              <a:t>‹#›</a:t>
            </a:fld>
            <a:endParaRPr lang="en-CA"/>
          </a:p>
        </p:txBody>
      </p:sp>
    </p:spTree>
    <p:extLst>
      <p:ext uri="{BB962C8B-B14F-4D97-AF65-F5344CB8AC3E}">
        <p14:creationId xmlns:p14="http://schemas.microsoft.com/office/powerpoint/2010/main" val="22282261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679EA73-F184-4832-8DE4-B2FBCD58BAC2}"/>
              </a:ext>
            </a:extLst>
          </p:cNvPr>
          <p:cNvSpPr>
            <a:spLocks noGrp="1"/>
          </p:cNvSpPr>
          <p:nvPr>
            <p:ph type="dt" sz="half" idx="10"/>
          </p:nvPr>
        </p:nvSpPr>
        <p:spPr/>
        <p:txBody>
          <a:bodyPr/>
          <a:lstStyle/>
          <a:p>
            <a:fld id="{00106AC3-E057-4A5E-9404-6D84968184B0}" type="datetimeFigureOut">
              <a:rPr lang="en-CA" smtClean="0"/>
              <a:t>2023-10-25</a:t>
            </a:fld>
            <a:endParaRPr lang="en-CA"/>
          </a:p>
        </p:txBody>
      </p:sp>
      <p:sp>
        <p:nvSpPr>
          <p:cNvPr id="3" name="Footer Placeholder 2">
            <a:extLst>
              <a:ext uri="{FF2B5EF4-FFF2-40B4-BE49-F238E27FC236}">
                <a16:creationId xmlns:a16="http://schemas.microsoft.com/office/drawing/2014/main" id="{2650A791-3A88-4968-85F5-88B22625A5F7}"/>
              </a:ext>
            </a:extLst>
          </p:cNvPr>
          <p:cNvSpPr>
            <a:spLocks noGrp="1"/>
          </p:cNvSpPr>
          <p:nvPr>
            <p:ph type="ftr" sz="quarter" idx="11"/>
          </p:nvPr>
        </p:nvSpPr>
        <p:spPr/>
        <p:txBody>
          <a:bodyPr/>
          <a:lstStyle/>
          <a:p>
            <a:endParaRPr lang="en-CA"/>
          </a:p>
        </p:txBody>
      </p:sp>
      <p:sp>
        <p:nvSpPr>
          <p:cNvPr id="4" name="Slide Number Placeholder 3">
            <a:extLst>
              <a:ext uri="{FF2B5EF4-FFF2-40B4-BE49-F238E27FC236}">
                <a16:creationId xmlns:a16="http://schemas.microsoft.com/office/drawing/2014/main" id="{F96A7583-7BF0-4D2F-8822-B19FBE785A1E}"/>
              </a:ext>
            </a:extLst>
          </p:cNvPr>
          <p:cNvSpPr>
            <a:spLocks noGrp="1"/>
          </p:cNvSpPr>
          <p:nvPr>
            <p:ph type="sldNum" sz="quarter" idx="12"/>
          </p:nvPr>
        </p:nvSpPr>
        <p:spPr/>
        <p:txBody>
          <a:bodyPr/>
          <a:lstStyle/>
          <a:p>
            <a:fld id="{DB053001-CAF7-471D-8BF7-B8364E99ECA2}" type="slidenum">
              <a:rPr lang="en-CA" smtClean="0"/>
              <a:t>‹#›</a:t>
            </a:fld>
            <a:endParaRPr lang="en-CA"/>
          </a:p>
        </p:txBody>
      </p:sp>
    </p:spTree>
    <p:extLst>
      <p:ext uri="{BB962C8B-B14F-4D97-AF65-F5344CB8AC3E}">
        <p14:creationId xmlns:p14="http://schemas.microsoft.com/office/powerpoint/2010/main" val="38412862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68888-456E-4E28-BB62-9B858DBCE1F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1A70F968-2B73-4885-AFE3-F1E35760A09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825A3A3A-8043-44C2-8313-12ED415CEF3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E7F25365-7170-48CA-B5F3-EA22CB3FFACC}"/>
              </a:ext>
            </a:extLst>
          </p:cNvPr>
          <p:cNvSpPr>
            <a:spLocks noGrp="1"/>
          </p:cNvSpPr>
          <p:nvPr>
            <p:ph type="dt" sz="half" idx="10"/>
          </p:nvPr>
        </p:nvSpPr>
        <p:spPr/>
        <p:txBody>
          <a:bodyPr/>
          <a:lstStyle/>
          <a:p>
            <a:fld id="{00106AC3-E057-4A5E-9404-6D84968184B0}" type="datetimeFigureOut">
              <a:rPr lang="en-CA" smtClean="0"/>
              <a:t>2023-10-25</a:t>
            </a:fld>
            <a:endParaRPr lang="en-CA"/>
          </a:p>
        </p:txBody>
      </p:sp>
      <p:sp>
        <p:nvSpPr>
          <p:cNvPr id="6" name="Footer Placeholder 5">
            <a:extLst>
              <a:ext uri="{FF2B5EF4-FFF2-40B4-BE49-F238E27FC236}">
                <a16:creationId xmlns:a16="http://schemas.microsoft.com/office/drawing/2014/main" id="{42E277A8-630A-47C3-B03F-17A8A9EAF370}"/>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281B246A-8042-492A-AE67-97A4482106BE}"/>
              </a:ext>
            </a:extLst>
          </p:cNvPr>
          <p:cNvSpPr>
            <a:spLocks noGrp="1"/>
          </p:cNvSpPr>
          <p:nvPr>
            <p:ph type="sldNum" sz="quarter" idx="12"/>
          </p:nvPr>
        </p:nvSpPr>
        <p:spPr/>
        <p:txBody>
          <a:bodyPr/>
          <a:lstStyle/>
          <a:p>
            <a:fld id="{DB053001-CAF7-471D-8BF7-B8364E99ECA2}" type="slidenum">
              <a:rPr lang="en-CA" smtClean="0"/>
              <a:t>‹#›</a:t>
            </a:fld>
            <a:endParaRPr lang="en-CA"/>
          </a:p>
        </p:txBody>
      </p:sp>
    </p:spTree>
    <p:extLst>
      <p:ext uri="{BB962C8B-B14F-4D97-AF65-F5344CB8AC3E}">
        <p14:creationId xmlns:p14="http://schemas.microsoft.com/office/powerpoint/2010/main" val="3262687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3D9D0-1E53-42F2-A70E-645F50E905D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3C4E9027-EEF8-40D0-AD20-64CC959B92A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a:extLst>
              <a:ext uri="{FF2B5EF4-FFF2-40B4-BE49-F238E27FC236}">
                <a16:creationId xmlns:a16="http://schemas.microsoft.com/office/drawing/2014/main" id="{25209A87-3FE4-44D8-B50A-3EE98BBFCC5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3529BBE7-08BE-4FEC-9D9A-92A2BB70F46B}"/>
              </a:ext>
            </a:extLst>
          </p:cNvPr>
          <p:cNvSpPr>
            <a:spLocks noGrp="1"/>
          </p:cNvSpPr>
          <p:nvPr>
            <p:ph type="dt" sz="half" idx="10"/>
          </p:nvPr>
        </p:nvSpPr>
        <p:spPr/>
        <p:txBody>
          <a:bodyPr/>
          <a:lstStyle/>
          <a:p>
            <a:fld id="{00106AC3-E057-4A5E-9404-6D84968184B0}" type="datetimeFigureOut">
              <a:rPr lang="en-CA" smtClean="0"/>
              <a:t>2023-10-25</a:t>
            </a:fld>
            <a:endParaRPr lang="en-CA"/>
          </a:p>
        </p:txBody>
      </p:sp>
      <p:sp>
        <p:nvSpPr>
          <p:cNvPr id="6" name="Footer Placeholder 5">
            <a:extLst>
              <a:ext uri="{FF2B5EF4-FFF2-40B4-BE49-F238E27FC236}">
                <a16:creationId xmlns:a16="http://schemas.microsoft.com/office/drawing/2014/main" id="{BF3393F0-F1D6-49FA-8DA8-B3085E394083}"/>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E462BFA2-4921-4290-BBD7-754778B86F1A}"/>
              </a:ext>
            </a:extLst>
          </p:cNvPr>
          <p:cNvSpPr>
            <a:spLocks noGrp="1"/>
          </p:cNvSpPr>
          <p:nvPr>
            <p:ph type="sldNum" sz="quarter" idx="12"/>
          </p:nvPr>
        </p:nvSpPr>
        <p:spPr/>
        <p:txBody>
          <a:bodyPr/>
          <a:lstStyle/>
          <a:p>
            <a:fld id="{DB053001-CAF7-471D-8BF7-B8364E99ECA2}" type="slidenum">
              <a:rPr lang="en-CA" smtClean="0"/>
              <a:t>‹#›</a:t>
            </a:fld>
            <a:endParaRPr lang="en-CA"/>
          </a:p>
        </p:txBody>
      </p:sp>
    </p:spTree>
    <p:extLst>
      <p:ext uri="{BB962C8B-B14F-4D97-AF65-F5344CB8AC3E}">
        <p14:creationId xmlns:p14="http://schemas.microsoft.com/office/powerpoint/2010/main" val="20254507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B1C3C95-D891-444F-B95B-4D7A93520A0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E025AC2B-FC16-47ED-BF37-B31BAAEC98A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2DB0E291-6D84-4552-AC0F-EB852BA8DC6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0106AC3-E057-4A5E-9404-6D84968184B0}" type="datetimeFigureOut">
              <a:rPr lang="en-CA" smtClean="0"/>
              <a:t>2023-10-25</a:t>
            </a:fld>
            <a:endParaRPr lang="en-CA"/>
          </a:p>
        </p:txBody>
      </p:sp>
      <p:sp>
        <p:nvSpPr>
          <p:cNvPr id="5" name="Footer Placeholder 4">
            <a:extLst>
              <a:ext uri="{FF2B5EF4-FFF2-40B4-BE49-F238E27FC236}">
                <a16:creationId xmlns:a16="http://schemas.microsoft.com/office/drawing/2014/main" id="{0EDBA611-2F01-4718-A521-BA40F8AF1E8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a:extLst>
              <a:ext uri="{FF2B5EF4-FFF2-40B4-BE49-F238E27FC236}">
                <a16:creationId xmlns:a16="http://schemas.microsoft.com/office/drawing/2014/main" id="{4F09B7C1-BB9E-4179-8500-9867D26251C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B053001-CAF7-471D-8BF7-B8364E99ECA2}" type="slidenum">
              <a:rPr lang="en-CA" smtClean="0"/>
              <a:t>‹#›</a:t>
            </a:fld>
            <a:endParaRPr lang="en-CA"/>
          </a:p>
        </p:txBody>
      </p:sp>
    </p:spTree>
    <p:extLst>
      <p:ext uri="{BB962C8B-B14F-4D97-AF65-F5344CB8AC3E}">
        <p14:creationId xmlns:p14="http://schemas.microsoft.com/office/powerpoint/2010/main" val="58450091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developers.google.com/speed/webp/gallery2" TargetMode="Externa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developers.google.com/speed/webp/gallery2"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gs.statcounter.com/screen-resolution-stats/desktop/worldwide" TargetMode="External"/><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www.speedcurve.com/blog/web-performance-page-bloat/" TargetMode="External"/><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www.debugbear.com/blog/page-weight-website-speed" TargetMode="External"/><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whatdoesmysitecost.com/" TargetMode="External"/><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hyperlink" Target="https://www.ubc.ca/" TargetMode="External"/><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vectr.com/" TargetMode="External"/><Relationship Id="rId2" Type="http://schemas.openxmlformats.org/officeDocument/2006/relationships/hyperlink" Target="https://www.photopea.com/"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hyperlink" Target="https://ericportis.com/posts/2014/srcset-sizes/" TargetMode="Externa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hyperlink" Target="https://ericportis.com/posts/2014/srcset-sizes/"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hyperlink" Target="https://pixabay.com/" TargetMode="External"/><Relationship Id="rId2" Type="http://schemas.openxmlformats.org/officeDocument/2006/relationships/hyperlink" Target="https://unsplash.com/" TargetMode="External"/><Relationship Id="rId1" Type="http://schemas.openxmlformats.org/officeDocument/2006/relationships/slideLayout" Target="../slideLayouts/slideLayout2.xml"/><Relationship Id="rId5" Type="http://schemas.openxmlformats.org/officeDocument/2006/relationships/hyperlink" Target="https://commons.wikimedia.org/wiki/Main_Page" TargetMode="External"/><Relationship Id="rId4" Type="http://schemas.openxmlformats.org/officeDocument/2006/relationships/hyperlink" Target="https://ccsearch.creativecommons.org/" TargetMode="External"/></Relationships>
</file>

<file path=ppt/slides/_rels/slide46.xml.rels><?xml version="1.0" encoding="UTF-8" standalone="yes"?>
<Relationships xmlns="http://schemas.openxmlformats.org/package/2006/relationships"><Relationship Id="rId3" Type="http://schemas.openxmlformats.org/officeDocument/2006/relationships/hyperlink" Target="https://stock.adobe.com/ca/" TargetMode="External"/><Relationship Id="rId2" Type="http://schemas.openxmlformats.org/officeDocument/2006/relationships/hyperlink" Target="https://www.istockphoto.com/ca" TargetMode="External"/><Relationship Id="rId1" Type="http://schemas.openxmlformats.org/officeDocument/2006/relationships/slideLayout" Target="../slideLayouts/slideLayout2.xml"/><Relationship Id="rId4" Type="http://schemas.openxmlformats.org/officeDocument/2006/relationships/hyperlink" Target="https://www.storyblocks.com/"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hyperlink" Target="https://w3.eleqtriq.com/2014/08/applying-alpha-channels-to-jpgs/"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freepnglogos.com/images/instagram-logo-png-2426.html"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hyperlink" Target="https://en.wikipedia.org/wiki/GIF" TargetMode="External"/><Relationship Id="rId1" Type="http://schemas.openxmlformats.org/officeDocument/2006/relationships/slideLayout" Target="../slideLayouts/slideLayout2.xml"/><Relationship Id="rId4" Type="http://schemas.openxmlformats.org/officeDocument/2006/relationships/hyperlink" Target="https://support.apple.com/en-us/HT201320"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codepen.io/githiro/pen/ICfFE" TargetMode="External"/><Relationship Id="rId2" Type="http://schemas.openxmlformats.org/officeDocument/2006/relationships/hyperlink" Target="https://www.sitepoint.com/add-svg-to-web-page/" TargetMode="External"/><Relationship Id="rId1" Type="http://schemas.openxmlformats.org/officeDocument/2006/relationships/slideLayout" Target="../slideLayouts/slideLayout2.xml"/><Relationship Id="rId4" Type="http://schemas.openxmlformats.org/officeDocument/2006/relationships/image" Target="../media/image4.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B81D7D-ABDE-467C-BA62-CDE8F1BC524F}"/>
              </a:ext>
            </a:extLst>
          </p:cNvPr>
          <p:cNvSpPr>
            <a:spLocks noGrp="1"/>
          </p:cNvSpPr>
          <p:nvPr>
            <p:ph type="ctrTitle"/>
          </p:nvPr>
        </p:nvSpPr>
        <p:spPr>
          <a:xfrm>
            <a:off x="1524000" y="1579563"/>
            <a:ext cx="9144000" cy="2387600"/>
          </a:xfrm>
        </p:spPr>
        <p:txBody>
          <a:bodyPr/>
          <a:lstStyle/>
          <a:p>
            <a:r>
              <a:rPr lang="en-CA" dirty="0"/>
              <a:t>Web Development 2</a:t>
            </a:r>
          </a:p>
        </p:txBody>
      </p:sp>
    </p:spTree>
    <p:extLst>
      <p:ext uri="{BB962C8B-B14F-4D97-AF65-F5344CB8AC3E}">
        <p14:creationId xmlns:p14="http://schemas.microsoft.com/office/powerpoint/2010/main" val="8499944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1C2C33-B3DC-BD4D-A364-225C816C3F08}"/>
              </a:ext>
            </a:extLst>
          </p:cNvPr>
          <p:cNvSpPr>
            <a:spLocks noGrp="1"/>
          </p:cNvSpPr>
          <p:nvPr>
            <p:ph type="title"/>
          </p:nvPr>
        </p:nvSpPr>
        <p:spPr/>
        <p:txBody>
          <a:bodyPr/>
          <a:lstStyle/>
          <a:p>
            <a:r>
              <a:rPr lang="en-US" dirty="0" err="1"/>
              <a:t>WebP</a:t>
            </a:r>
            <a:endParaRPr lang="en-US" dirty="0"/>
          </a:p>
        </p:txBody>
      </p:sp>
      <p:sp>
        <p:nvSpPr>
          <p:cNvPr id="3" name="Content Placeholder 2">
            <a:extLst>
              <a:ext uri="{FF2B5EF4-FFF2-40B4-BE49-F238E27FC236}">
                <a16:creationId xmlns:a16="http://schemas.microsoft.com/office/drawing/2014/main" id="{A75D842C-AD0D-3F46-A7C4-8E0374789CD1}"/>
              </a:ext>
            </a:extLst>
          </p:cNvPr>
          <p:cNvSpPr>
            <a:spLocks noGrp="1"/>
          </p:cNvSpPr>
          <p:nvPr>
            <p:ph idx="1"/>
          </p:nvPr>
        </p:nvSpPr>
        <p:spPr>
          <a:xfrm>
            <a:off x="838200" y="1690688"/>
            <a:ext cx="7120944" cy="4351338"/>
          </a:xfrm>
        </p:spPr>
        <p:txBody>
          <a:bodyPr/>
          <a:lstStyle/>
          <a:p>
            <a:r>
              <a:rPr lang="en-US" dirty="0"/>
              <a:t>Extension: </a:t>
            </a:r>
            <a:r>
              <a:rPr lang="en-US" dirty="0" err="1"/>
              <a:t>webp</a:t>
            </a:r>
            <a:endParaRPr lang="en-US" dirty="0"/>
          </a:p>
          <a:p>
            <a:r>
              <a:rPr lang="en-US" dirty="0"/>
              <a:t>Lossy and lossless support</a:t>
            </a:r>
          </a:p>
          <a:p>
            <a:r>
              <a:rPr lang="en-US" dirty="0"/>
              <a:t>Alpha transparency support</a:t>
            </a:r>
          </a:p>
          <a:p>
            <a:r>
              <a:rPr lang="en-US" dirty="0"/>
              <a:t>Animation support</a:t>
            </a:r>
          </a:p>
          <a:p>
            <a:r>
              <a:rPr lang="en-US" dirty="0"/>
              <a:t>Not supported in Internet Explorer</a:t>
            </a:r>
          </a:p>
        </p:txBody>
      </p:sp>
      <p:pic>
        <p:nvPicPr>
          <p:cNvPr id="5" name="Picture 4" descr="Rose">
            <a:extLst>
              <a:ext uri="{FF2B5EF4-FFF2-40B4-BE49-F238E27FC236}">
                <a16:creationId xmlns:a16="http://schemas.microsoft.com/office/drawing/2014/main" id="{23276713-94C0-0840-B197-09C67B4C2C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81115" y="2158087"/>
            <a:ext cx="3072685" cy="2312195"/>
          </a:xfrm>
          <a:prstGeom prst="rect">
            <a:avLst/>
          </a:prstGeom>
        </p:spPr>
      </p:pic>
      <p:sp>
        <p:nvSpPr>
          <p:cNvPr id="6" name="TextBox 5">
            <a:extLst>
              <a:ext uri="{FF2B5EF4-FFF2-40B4-BE49-F238E27FC236}">
                <a16:creationId xmlns:a16="http://schemas.microsoft.com/office/drawing/2014/main" id="{D22D1DCB-18A1-E748-97D0-ED754AACBEE2}"/>
              </a:ext>
            </a:extLst>
          </p:cNvPr>
          <p:cNvSpPr txBox="1"/>
          <p:nvPr/>
        </p:nvSpPr>
        <p:spPr>
          <a:xfrm>
            <a:off x="412124" y="6451541"/>
            <a:ext cx="10748493" cy="307777"/>
          </a:xfrm>
          <a:prstGeom prst="rect">
            <a:avLst/>
          </a:prstGeom>
          <a:noFill/>
        </p:spPr>
        <p:txBody>
          <a:bodyPr wrap="square" rtlCol="0">
            <a:spAutoFit/>
          </a:bodyPr>
          <a:lstStyle/>
          <a:p>
            <a:r>
              <a:rPr lang="en-US" sz="1400" dirty="0"/>
              <a:t>Rose image from: </a:t>
            </a:r>
            <a:r>
              <a:rPr lang="en-CA" sz="1400" dirty="0">
                <a:hlinkClick r:id="rId3"/>
              </a:rPr>
              <a:t>https://developers.google.com/speed/webp/gallery2</a:t>
            </a:r>
            <a:endParaRPr lang="en-US" sz="1400" dirty="0"/>
          </a:p>
        </p:txBody>
      </p:sp>
    </p:spTree>
    <p:extLst>
      <p:ext uri="{BB962C8B-B14F-4D97-AF65-F5344CB8AC3E}">
        <p14:creationId xmlns:p14="http://schemas.microsoft.com/office/powerpoint/2010/main" val="29278103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1C2C33-B3DC-BD4D-A364-225C816C3F08}"/>
              </a:ext>
            </a:extLst>
          </p:cNvPr>
          <p:cNvSpPr>
            <a:spLocks noGrp="1"/>
          </p:cNvSpPr>
          <p:nvPr>
            <p:ph type="title"/>
          </p:nvPr>
        </p:nvSpPr>
        <p:spPr/>
        <p:txBody>
          <a:bodyPr/>
          <a:lstStyle/>
          <a:p>
            <a:r>
              <a:rPr lang="en-US" dirty="0"/>
              <a:t>AVIF</a:t>
            </a:r>
          </a:p>
        </p:txBody>
      </p:sp>
      <p:sp>
        <p:nvSpPr>
          <p:cNvPr id="3" name="Content Placeholder 2">
            <a:extLst>
              <a:ext uri="{FF2B5EF4-FFF2-40B4-BE49-F238E27FC236}">
                <a16:creationId xmlns:a16="http://schemas.microsoft.com/office/drawing/2014/main" id="{A75D842C-AD0D-3F46-A7C4-8E0374789CD1}"/>
              </a:ext>
            </a:extLst>
          </p:cNvPr>
          <p:cNvSpPr>
            <a:spLocks noGrp="1"/>
          </p:cNvSpPr>
          <p:nvPr>
            <p:ph idx="1"/>
          </p:nvPr>
        </p:nvSpPr>
        <p:spPr>
          <a:xfrm>
            <a:off x="838200" y="1690688"/>
            <a:ext cx="7120944" cy="4351338"/>
          </a:xfrm>
        </p:spPr>
        <p:txBody>
          <a:bodyPr/>
          <a:lstStyle/>
          <a:p>
            <a:r>
              <a:rPr lang="en-US" dirty="0"/>
              <a:t>Extension: </a:t>
            </a:r>
            <a:r>
              <a:rPr lang="en-US" dirty="0" err="1"/>
              <a:t>avif</a:t>
            </a:r>
            <a:endParaRPr lang="en-US" dirty="0"/>
          </a:p>
          <a:p>
            <a:r>
              <a:rPr lang="en-US" dirty="0"/>
              <a:t>Lossy and lossless support</a:t>
            </a:r>
          </a:p>
          <a:p>
            <a:r>
              <a:rPr lang="en-US" dirty="0"/>
              <a:t>Alpha transparency support</a:t>
            </a:r>
          </a:p>
          <a:p>
            <a:r>
              <a:rPr lang="en-US" dirty="0"/>
              <a:t>Animation support</a:t>
            </a:r>
          </a:p>
          <a:p>
            <a:r>
              <a:rPr lang="en-US" dirty="0"/>
              <a:t>Not supported in Edge* and Internet Explorer</a:t>
            </a:r>
          </a:p>
          <a:p>
            <a:pPr lvl="1"/>
            <a:r>
              <a:rPr lang="en-US" sz="1800" dirty="0"/>
              <a:t>*AVIF support can be enabled with a flag in Edge, but only use this for testing. You should not expect your users to enable a browser flag.</a:t>
            </a:r>
          </a:p>
          <a:p>
            <a:pPr lvl="1"/>
            <a:endParaRPr lang="en-US" dirty="0"/>
          </a:p>
        </p:txBody>
      </p:sp>
      <p:sp>
        <p:nvSpPr>
          <p:cNvPr id="6" name="TextBox 5">
            <a:extLst>
              <a:ext uri="{FF2B5EF4-FFF2-40B4-BE49-F238E27FC236}">
                <a16:creationId xmlns:a16="http://schemas.microsoft.com/office/drawing/2014/main" id="{D22D1DCB-18A1-E748-97D0-ED754AACBEE2}"/>
              </a:ext>
            </a:extLst>
          </p:cNvPr>
          <p:cNvSpPr txBox="1"/>
          <p:nvPr/>
        </p:nvSpPr>
        <p:spPr>
          <a:xfrm>
            <a:off x="412124" y="6451541"/>
            <a:ext cx="10748493" cy="307777"/>
          </a:xfrm>
          <a:prstGeom prst="rect">
            <a:avLst/>
          </a:prstGeom>
          <a:noFill/>
        </p:spPr>
        <p:txBody>
          <a:bodyPr wrap="square" rtlCol="0">
            <a:spAutoFit/>
          </a:bodyPr>
          <a:lstStyle/>
          <a:p>
            <a:r>
              <a:rPr lang="en-US" sz="1400" dirty="0"/>
              <a:t>Rose image from: </a:t>
            </a:r>
            <a:r>
              <a:rPr lang="en-CA" sz="1400" dirty="0">
                <a:hlinkClick r:id="rId2"/>
              </a:rPr>
              <a:t>https://developers.google.com/speed/webp/gallery2</a:t>
            </a:r>
            <a:endParaRPr lang="en-US" sz="1400" dirty="0"/>
          </a:p>
        </p:txBody>
      </p:sp>
      <p:pic>
        <p:nvPicPr>
          <p:cNvPr id="7" name="Picture 6" descr="A robot with headphones and a finger pointing&#10;&#10;Description automatically generated">
            <a:extLst>
              <a:ext uri="{FF2B5EF4-FFF2-40B4-BE49-F238E27FC236}">
                <a16:creationId xmlns:a16="http://schemas.microsoft.com/office/drawing/2014/main" id="{DD344401-344B-04A2-85F3-09F27FBEE4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05800" y="1027906"/>
            <a:ext cx="3048000" cy="4191000"/>
          </a:xfrm>
          <a:prstGeom prst="rect">
            <a:avLst/>
          </a:prstGeom>
        </p:spPr>
      </p:pic>
    </p:spTree>
    <p:extLst>
      <p:ext uri="{BB962C8B-B14F-4D97-AF65-F5344CB8AC3E}">
        <p14:creationId xmlns:p14="http://schemas.microsoft.com/office/powerpoint/2010/main" val="24552883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8B6659-CB5E-BD4D-85C7-92A184955234}"/>
              </a:ext>
            </a:extLst>
          </p:cNvPr>
          <p:cNvSpPr>
            <a:spLocks noGrp="1"/>
          </p:cNvSpPr>
          <p:nvPr>
            <p:ph type="ctrTitle"/>
          </p:nvPr>
        </p:nvSpPr>
        <p:spPr>
          <a:xfrm>
            <a:off x="1524000" y="1689034"/>
            <a:ext cx="9144000" cy="2387600"/>
          </a:xfrm>
        </p:spPr>
        <p:txBody>
          <a:bodyPr/>
          <a:lstStyle/>
          <a:p>
            <a:r>
              <a:rPr lang="en-US" dirty="0"/>
              <a:t>Image Optimization </a:t>
            </a:r>
            <a:br>
              <a:rPr lang="en-US" dirty="0"/>
            </a:br>
            <a:r>
              <a:rPr lang="en-US" dirty="0"/>
              <a:t>for the Web</a:t>
            </a:r>
          </a:p>
        </p:txBody>
      </p:sp>
    </p:spTree>
    <p:extLst>
      <p:ext uri="{BB962C8B-B14F-4D97-AF65-F5344CB8AC3E}">
        <p14:creationId xmlns:p14="http://schemas.microsoft.com/office/powerpoint/2010/main" val="29317510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25050F-D6A9-E243-B88F-5686764B36F9}"/>
              </a:ext>
            </a:extLst>
          </p:cNvPr>
          <p:cNvSpPr>
            <a:spLocks noGrp="1"/>
          </p:cNvSpPr>
          <p:nvPr>
            <p:ph type="title"/>
          </p:nvPr>
        </p:nvSpPr>
        <p:spPr/>
        <p:txBody>
          <a:bodyPr/>
          <a:lstStyle/>
          <a:p>
            <a:r>
              <a:rPr lang="en-US" dirty="0"/>
              <a:t>Why Optimize Your Images</a:t>
            </a:r>
          </a:p>
        </p:txBody>
      </p:sp>
      <p:sp>
        <p:nvSpPr>
          <p:cNvPr id="3" name="Content Placeholder 2">
            <a:extLst>
              <a:ext uri="{FF2B5EF4-FFF2-40B4-BE49-F238E27FC236}">
                <a16:creationId xmlns:a16="http://schemas.microsoft.com/office/drawing/2014/main" id="{0234B874-E96E-6744-8D42-2993C199E09E}"/>
              </a:ext>
            </a:extLst>
          </p:cNvPr>
          <p:cNvSpPr>
            <a:spLocks noGrp="1"/>
          </p:cNvSpPr>
          <p:nvPr>
            <p:ph idx="1"/>
          </p:nvPr>
        </p:nvSpPr>
        <p:spPr/>
        <p:txBody>
          <a:bodyPr/>
          <a:lstStyle/>
          <a:p>
            <a:r>
              <a:rPr lang="en-US" dirty="0"/>
              <a:t>Images from a camera or your smart phone are too large in both file size and image dimension terms for the web</a:t>
            </a:r>
          </a:p>
          <a:p>
            <a:r>
              <a:rPr lang="en-US" dirty="0"/>
              <a:t>The web is a relatively low-resolution medium</a:t>
            </a:r>
          </a:p>
          <a:p>
            <a:pPr lvl="1"/>
            <a:r>
              <a:rPr lang="en-US" dirty="0"/>
              <a:t>No need to serve massive images for most web sites</a:t>
            </a:r>
          </a:p>
          <a:p>
            <a:r>
              <a:rPr lang="en-US" dirty="0"/>
              <a:t>Serving large images slows your web site down</a:t>
            </a:r>
          </a:p>
        </p:txBody>
      </p:sp>
    </p:spTree>
    <p:extLst>
      <p:ext uri="{BB962C8B-B14F-4D97-AF65-F5344CB8AC3E}">
        <p14:creationId xmlns:p14="http://schemas.microsoft.com/office/powerpoint/2010/main" val="31095547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E7C982-A696-8648-A9EA-4CE6CC9DFF2A}"/>
              </a:ext>
            </a:extLst>
          </p:cNvPr>
          <p:cNvSpPr>
            <a:spLocks noGrp="1"/>
          </p:cNvSpPr>
          <p:nvPr>
            <p:ph type="title"/>
          </p:nvPr>
        </p:nvSpPr>
        <p:spPr>
          <a:xfrm>
            <a:off x="838200" y="17472"/>
            <a:ext cx="10515600" cy="1325563"/>
          </a:xfrm>
        </p:spPr>
        <p:txBody>
          <a:bodyPr/>
          <a:lstStyle/>
          <a:p>
            <a:r>
              <a:rPr lang="en-US" dirty="0"/>
              <a:t>Desktop Screen Sizes</a:t>
            </a:r>
          </a:p>
        </p:txBody>
      </p:sp>
      <p:pic>
        <p:nvPicPr>
          <p:cNvPr id="5" name="Picture 4" descr="Line chart graph displaying the average desktop screen sizes between April 2019 and April 2020">
            <a:extLst>
              <a:ext uri="{FF2B5EF4-FFF2-40B4-BE49-F238E27FC236}">
                <a16:creationId xmlns:a16="http://schemas.microsoft.com/office/drawing/2014/main" id="{E7495892-D8B6-8443-A10E-42C897E183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7430" y="1243637"/>
            <a:ext cx="9865217" cy="4953999"/>
          </a:xfrm>
          <a:prstGeom prst="rect">
            <a:avLst/>
          </a:prstGeom>
        </p:spPr>
      </p:pic>
      <p:sp>
        <p:nvSpPr>
          <p:cNvPr id="6" name="TextBox 5">
            <a:extLst>
              <a:ext uri="{FF2B5EF4-FFF2-40B4-BE49-F238E27FC236}">
                <a16:creationId xmlns:a16="http://schemas.microsoft.com/office/drawing/2014/main" id="{748B3065-E7C5-F745-8A25-4CEE184C0C97}"/>
              </a:ext>
            </a:extLst>
          </p:cNvPr>
          <p:cNvSpPr txBox="1"/>
          <p:nvPr/>
        </p:nvSpPr>
        <p:spPr>
          <a:xfrm>
            <a:off x="412124" y="6451541"/>
            <a:ext cx="10748493" cy="307777"/>
          </a:xfrm>
          <a:prstGeom prst="rect">
            <a:avLst/>
          </a:prstGeom>
          <a:noFill/>
        </p:spPr>
        <p:txBody>
          <a:bodyPr wrap="square" rtlCol="0">
            <a:spAutoFit/>
          </a:bodyPr>
          <a:lstStyle/>
          <a:p>
            <a:r>
              <a:rPr lang="en-US" sz="1400" dirty="0"/>
              <a:t>Desktop screen resolution chart from: </a:t>
            </a:r>
            <a:r>
              <a:rPr lang="en-CA" sz="1400" dirty="0">
                <a:hlinkClick r:id="rId3"/>
              </a:rPr>
              <a:t>https://gs.statcounter.com/screen-resolution-stats/desktop/worldwide</a:t>
            </a:r>
            <a:endParaRPr lang="en-US" sz="1400" dirty="0"/>
          </a:p>
        </p:txBody>
      </p:sp>
    </p:spTree>
    <p:extLst>
      <p:ext uri="{BB962C8B-B14F-4D97-AF65-F5344CB8AC3E}">
        <p14:creationId xmlns:p14="http://schemas.microsoft.com/office/powerpoint/2010/main" val="19482613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86CD45-70DC-E542-9B55-1161C0BAC105}"/>
              </a:ext>
            </a:extLst>
          </p:cNvPr>
          <p:cNvSpPr>
            <a:spLocks noGrp="1"/>
          </p:cNvSpPr>
          <p:nvPr>
            <p:ph type="title"/>
          </p:nvPr>
        </p:nvSpPr>
        <p:spPr>
          <a:xfrm>
            <a:off x="838200" y="2054"/>
            <a:ext cx="10515600" cy="1325563"/>
          </a:xfrm>
        </p:spPr>
        <p:txBody>
          <a:bodyPr/>
          <a:lstStyle/>
          <a:p>
            <a:r>
              <a:rPr lang="en-US" dirty="0"/>
              <a:t>Average Web Page Weight (size in KB)</a:t>
            </a:r>
          </a:p>
        </p:txBody>
      </p:sp>
      <p:pic>
        <p:nvPicPr>
          <p:cNvPr id="5" name="Picture 4" descr="Bar chart graph showing average web page weights from 2011 to July 2017, with breakdowns for file and media types.">
            <a:extLst>
              <a:ext uri="{FF2B5EF4-FFF2-40B4-BE49-F238E27FC236}">
                <a16:creationId xmlns:a16="http://schemas.microsoft.com/office/drawing/2014/main" id="{B8E4D673-EEF5-EB4B-8FBA-ADE231F06E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34527" y="1327617"/>
            <a:ext cx="6630497" cy="5179838"/>
          </a:xfrm>
          <a:prstGeom prst="rect">
            <a:avLst/>
          </a:prstGeom>
        </p:spPr>
      </p:pic>
      <p:sp>
        <p:nvSpPr>
          <p:cNvPr id="3" name="TextBox 2">
            <a:extLst>
              <a:ext uri="{FF2B5EF4-FFF2-40B4-BE49-F238E27FC236}">
                <a16:creationId xmlns:a16="http://schemas.microsoft.com/office/drawing/2014/main" id="{D6506A12-C6E9-2D4F-B4E9-DF15808F7728}"/>
              </a:ext>
            </a:extLst>
          </p:cNvPr>
          <p:cNvSpPr txBox="1"/>
          <p:nvPr/>
        </p:nvSpPr>
        <p:spPr>
          <a:xfrm>
            <a:off x="182218" y="6566310"/>
            <a:ext cx="9468678" cy="246221"/>
          </a:xfrm>
          <a:prstGeom prst="rect">
            <a:avLst/>
          </a:prstGeom>
          <a:noFill/>
        </p:spPr>
        <p:txBody>
          <a:bodyPr wrap="square" rtlCol="0">
            <a:spAutoFit/>
          </a:bodyPr>
          <a:lstStyle/>
          <a:p>
            <a:r>
              <a:rPr lang="en-CA" sz="1000" dirty="0"/>
              <a:t>Bar graph from: </a:t>
            </a:r>
            <a:r>
              <a:rPr lang="en-CA" sz="1000" dirty="0">
                <a:hlinkClick r:id="rId3"/>
              </a:rPr>
              <a:t>https://www.speedcurve.com/blog/web-performance-page-bloat/</a:t>
            </a:r>
            <a:endParaRPr lang="en-CA" sz="1000" dirty="0"/>
          </a:p>
        </p:txBody>
      </p:sp>
    </p:spTree>
    <p:extLst>
      <p:ext uri="{BB962C8B-B14F-4D97-AF65-F5344CB8AC3E}">
        <p14:creationId xmlns:p14="http://schemas.microsoft.com/office/powerpoint/2010/main" val="13044005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F64C41-DF11-C303-622D-A67832EEE7D3}"/>
              </a:ext>
            </a:extLst>
          </p:cNvPr>
          <p:cNvSpPr>
            <a:spLocks noGrp="1"/>
          </p:cNvSpPr>
          <p:nvPr>
            <p:ph type="title"/>
          </p:nvPr>
        </p:nvSpPr>
        <p:spPr>
          <a:xfrm>
            <a:off x="838200" y="274973"/>
            <a:ext cx="10515600" cy="1325563"/>
          </a:xfrm>
        </p:spPr>
        <p:txBody>
          <a:bodyPr/>
          <a:lstStyle/>
          <a:p>
            <a:r>
              <a:rPr lang="en-CA" dirty="0"/>
              <a:t>Page Weight by Resource Type</a:t>
            </a:r>
          </a:p>
        </p:txBody>
      </p:sp>
      <p:pic>
        <p:nvPicPr>
          <p:cNvPr id="5" name="Picture 4" descr="Page weight by resource type: HTML 1.7%, CSS 4.4%, Fonts 9.3%, JavaScript 29.7%, Images 55.9%">
            <a:extLst>
              <a:ext uri="{FF2B5EF4-FFF2-40B4-BE49-F238E27FC236}">
                <a16:creationId xmlns:a16="http://schemas.microsoft.com/office/drawing/2014/main" id="{2271F23F-1B77-493A-2801-5729841ABF1E}"/>
              </a:ext>
            </a:extLst>
          </p:cNvPr>
          <p:cNvPicPr>
            <a:picLocks noChangeAspect="1"/>
          </p:cNvPicPr>
          <p:nvPr/>
        </p:nvPicPr>
        <p:blipFill rotWithShape="1">
          <a:blip r:embed="rId2">
            <a:extLst>
              <a:ext uri="{28A0092B-C50C-407E-A947-70E740481C1C}">
                <a14:useLocalDpi xmlns:a14="http://schemas.microsoft.com/office/drawing/2010/main" val="0"/>
              </a:ext>
            </a:extLst>
          </a:blip>
          <a:srcRect t="11474"/>
          <a:stretch/>
        </p:blipFill>
        <p:spPr>
          <a:xfrm>
            <a:off x="1658155" y="1470178"/>
            <a:ext cx="8875690" cy="4874425"/>
          </a:xfrm>
          <a:prstGeom prst="rect">
            <a:avLst/>
          </a:prstGeom>
        </p:spPr>
      </p:pic>
      <p:sp>
        <p:nvSpPr>
          <p:cNvPr id="6" name="TextBox 5">
            <a:extLst>
              <a:ext uri="{FF2B5EF4-FFF2-40B4-BE49-F238E27FC236}">
                <a16:creationId xmlns:a16="http://schemas.microsoft.com/office/drawing/2014/main" id="{BC3912E6-A5E9-9975-F140-21EEC10C1E7C}"/>
              </a:ext>
            </a:extLst>
          </p:cNvPr>
          <p:cNvSpPr txBox="1"/>
          <p:nvPr/>
        </p:nvSpPr>
        <p:spPr>
          <a:xfrm>
            <a:off x="218940" y="6461170"/>
            <a:ext cx="10748493" cy="307777"/>
          </a:xfrm>
          <a:prstGeom prst="rect">
            <a:avLst/>
          </a:prstGeom>
          <a:noFill/>
        </p:spPr>
        <p:txBody>
          <a:bodyPr wrap="square" rtlCol="0">
            <a:spAutoFit/>
          </a:bodyPr>
          <a:lstStyle/>
          <a:p>
            <a:r>
              <a:rPr lang="en-US" sz="1400" dirty="0"/>
              <a:t>Pie chat from: </a:t>
            </a:r>
            <a:r>
              <a:rPr lang="en-US" sz="1400" dirty="0">
                <a:hlinkClick r:id="rId3"/>
              </a:rPr>
              <a:t>https://www.debugbear.com/blog/page-weight-website-speed</a:t>
            </a:r>
            <a:endParaRPr lang="en-US" sz="1400" dirty="0"/>
          </a:p>
        </p:txBody>
      </p:sp>
    </p:spTree>
    <p:extLst>
      <p:ext uri="{BB962C8B-B14F-4D97-AF65-F5344CB8AC3E}">
        <p14:creationId xmlns:p14="http://schemas.microsoft.com/office/powerpoint/2010/main" val="7286937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250717-8AA8-F340-96DA-CB7A14E5D3B7}"/>
              </a:ext>
            </a:extLst>
          </p:cNvPr>
          <p:cNvSpPr>
            <a:spLocks noGrp="1"/>
          </p:cNvSpPr>
          <p:nvPr>
            <p:ph type="title"/>
          </p:nvPr>
        </p:nvSpPr>
        <p:spPr/>
        <p:txBody>
          <a:bodyPr/>
          <a:lstStyle/>
          <a:p>
            <a:r>
              <a:rPr lang="en-US" dirty="0"/>
              <a:t>What Does My Site Cost</a:t>
            </a:r>
          </a:p>
        </p:txBody>
      </p:sp>
      <p:sp>
        <p:nvSpPr>
          <p:cNvPr id="3" name="Content Placeholder 2">
            <a:extLst>
              <a:ext uri="{FF2B5EF4-FFF2-40B4-BE49-F238E27FC236}">
                <a16:creationId xmlns:a16="http://schemas.microsoft.com/office/drawing/2014/main" id="{95C6BB42-B1A2-A549-8DA2-9DB1CFC98540}"/>
              </a:ext>
            </a:extLst>
          </p:cNvPr>
          <p:cNvSpPr>
            <a:spLocks noGrp="1"/>
          </p:cNvSpPr>
          <p:nvPr>
            <p:ph idx="1"/>
          </p:nvPr>
        </p:nvSpPr>
        <p:spPr>
          <a:xfrm>
            <a:off x="838200" y="1825625"/>
            <a:ext cx="9287435" cy="4351338"/>
          </a:xfrm>
        </p:spPr>
        <p:txBody>
          <a:bodyPr/>
          <a:lstStyle/>
          <a:p>
            <a:r>
              <a:rPr lang="en-US" dirty="0"/>
              <a:t>Larger web page weights equals potentially higher server costs for you and potentially higher bandwidth costs for both you and your users</a:t>
            </a:r>
          </a:p>
        </p:txBody>
      </p:sp>
    </p:spTree>
    <p:extLst>
      <p:ext uri="{BB962C8B-B14F-4D97-AF65-F5344CB8AC3E}">
        <p14:creationId xmlns:p14="http://schemas.microsoft.com/office/powerpoint/2010/main" val="24344523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250717-8AA8-F340-96DA-CB7A14E5D3B7}"/>
              </a:ext>
            </a:extLst>
          </p:cNvPr>
          <p:cNvSpPr>
            <a:spLocks noGrp="1"/>
          </p:cNvSpPr>
          <p:nvPr>
            <p:ph type="title"/>
          </p:nvPr>
        </p:nvSpPr>
        <p:spPr>
          <a:xfrm>
            <a:off x="838199" y="0"/>
            <a:ext cx="10515600" cy="1325563"/>
          </a:xfrm>
        </p:spPr>
        <p:txBody>
          <a:bodyPr/>
          <a:lstStyle/>
          <a:p>
            <a:r>
              <a:rPr lang="en-US" dirty="0"/>
              <a:t>What Does My Site Cost</a:t>
            </a:r>
          </a:p>
        </p:txBody>
      </p:sp>
      <p:pic>
        <p:nvPicPr>
          <p:cNvPr id="5" name="Picture 4" descr="Bar chart graph showing the average cost in US dollars for viewing the bcit.ca home page ">
            <a:extLst>
              <a:ext uri="{FF2B5EF4-FFF2-40B4-BE49-F238E27FC236}">
                <a16:creationId xmlns:a16="http://schemas.microsoft.com/office/drawing/2014/main" id="{293661CA-47F6-CA46-8D2C-6C6CAA50B5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88545" y="1206594"/>
            <a:ext cx="7587468" cy="4938589"/>
          </a:xfrm>
          <a:prstGeom prst="rect">
            <a:avLst/>
          </a:prstGeom>
        </p:spPr>
      </p:pic>
      <p:sp>
        <p:nvSpPr>
          <p:cNvPr id="7" name="TextBox 6">
            <a:extLst>
              <a:ext uri="{FF2B5EF4-FFF2-40B4-BE49-F238E27FC236}">
                <a16:creationId xmlns:a16="http://schemas.microsoft.com/office/drawing/2014/main" id="{3EE8D005-EEE3-C345-AE40-1F8E9D72B870}"/>
              </a:ext>
            </a:extLst>
          </p:cNvPr>
          <p:cNvSpPr txBox="1"/>
          <p:nvPr/>
        </p:nvSpPr>
        <p:spPr>
          <a:xfrm>
            <a:off x="412124" y="6451541"/>
            <a:ext cx="10748493" cy="307777"/>
          </a:xfrm>
          <a:prstGeom prst="rect">
            <a:avLst/>
          </a:prstGeom>
          <a:noFill/>
        </p:spPr>
        <p:txBody>
          <a:bodyPr wrap="square" rtlCol="0">
            <a:spAutoFit/>
          </a:bodyPr>
          <a:lstStyle/>
          <a:p>
            <a:r>
              <a:rPr lang="en-US" sz="1400" dirty="0"/>
              <a:t>Webpage cost chart for BCIT’s website homepage from: </a:t>
            </a:r>
            <a:r>
              <a:rPr lang="en-US" sz="1400" dirty="0">
                <a:hlinkClick r:id="rId3"/>
              </a:rPr>
              <a:t>https://whatdoesmysitecost.com</a:t>
            </a:r>
            <a:endParaRPr lang="en-US" sz="1400" dirty="0"/>
          </a:p>
        </p:txBody>
      </p:sp>
    </p:spTree>
    <p:extLst>
      <p:ext uri="{BB962C8B-B14F-4D97-AF65-F5344CB8AC3E}">
        <p14:creationId xmlns:p14="http://schemas.microsoft.com/office/powerpoint/2010/main" val="1040161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FA3D3F-79A3-F24A-A583-D1A2A78CA54F}"/>
              </a:ext>
            </a:extLst>
          </p:cNvPr>
          <p:cNvSpPr>
            <a:spLocks noGrp="1"/>
          </p:cNvSpPr>
          <p:nvPr>
            <p:ph type="title"/>
          </p:nvPr>
        </p:nvSpPr>
        <p:spPr/>
        <p:txBody>
          <a:bodyPr/>
          <a:lstStyle/>
          <a:p>
            <a:r>
              <a:rPr lang="en-US" dirty="0"/>
              <a:t>Image Sizes (w x h) Rough Guide</a:t>
            </a:r>
          </a:p>
        </p:txBody>
      </p:sp>
      <p:sp>
        <p:nvSpPr>
          <p:cNvPr id="3" name="Content Placeholder 2">
            <a:extLst>
              <a:ext uri="{FF2B5EF4-FFF2-40B4-BE49-F238E27FC236}">
                <a16:creationId xmlns:a16="http://schemas.microsoft.com/office/drawing/2014/main" id="{08AC467D-F1C8-0C46-AE69-E8004C47B18D}"/>
              </a:ext>
            </a:extLst>
          </p:cNvPr>
          <p:cNvSpPr>
            <a:spLocks noGrp="1"/>
          </p:cNvSpPr>
          <p:nvPr>
            <p:ph idx="1"/>
          </p:nvPr>
        </p:nvSpPr>
        <p:spPr/>
        <p:txBody>
          <a:bodyPr/>
          <a:lstStyle/>
          <a:p>
            <a:r>
              <a:rPr lang="en-US" dirty="0"/>
              <a:t>Image sizes for web pages will change depending on the following criteria:</a:t>
            </a:r>
          </a:p>
          <a:p>
            <a:pPr lvl="1"/>
            <a:r>
              <a:rPr lang="en-US" dirty="0"/>
              <a:t>Design</a:t>
            </a:r>
          </a:p>
          <a:p>
            <a:pPr lvl="1"/>
            <a:r>
              <a:rPr lang="en-US" dirty="0"/>
              <a:t>User devices</a:t>
            </a:r>
          </a:p>
          <a:p>
            <a:pPr lvl="1"/>
            <a:r>
              <a:rPr lang="en-US" dirty="0"/>
              <a:t>User bandwidth</a:t>
            </a:r>
          </a:p>
          <a:p>
            <a:r>
              <a:rPr lang="en-US" dirty="0"/>
              <a:t>No single file size will work on all web pages, it really depends on each individual web page’s requirements</a:t>
            </a:r>
          </a:p>
          <a:p>
            <a:r>
              <a:rPr lang="en-US" dirty="0"/>
              <a:t>With that said, the next slide will give you some rough starting points for images sizes for common images found on the web</a:t>
            </a:r>
          </a:p>
        </p:txBody>
      </p:sp>
    </p:spTree>
    <p:extLst>
      <p:ext uri="{BB962C8B-B14F-4D97-AF65-F5344CB8AC3E}">
        <p14:creationId xmlns:p14="http://schemas.microsoft.com/office/powerpoint/2010/main" val="23505351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B81D7D-ABDE-467C-BA62-CDE8F1BC524F}"/>
              </a:ext>
            </a:extLst>
          </p:cNvPr>
          <p:cNvSpPr>
            <a:spLocks noGrp="1"/>
          </p:cNvSpPr>
          <p:nvPr>
            <p:ph type="ctrTitle"/>
          </p:nvPr>
        </p:nvSpPr>
        <p:spPr>
          <a:xfrm>
            <a:off x="1524000" y="1522413"/>
            <a:ext cx="9144000" cy="2387600"/>
          </a:xfrm>
        </p:spPr>
        <p:txBody>
          <a:bodyPr/>
          <a:lstStyle/>
          <a:p>
            <a:r>
              <a:rPr lang="en-CA" dirty="0"/>
              <a:t>Day 2</a:t>
            </a:r>
          </a:p>
        </p:txBody>
      </p:sp>
    </p:spTree>
    <p:extLst>
      <p:ext uri="{BB962C8B-B14F-4D97-AF65-F5344CB8AC3E}">
        <p14:creationId xmlns:p14="http://schemas.microsoft.com/office/powerpoint/2010/main" val="17964928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FA3D3F-79A3-F24A-A583-D1A2A78CA54F}"/>
              </a:ext>
            </a:extLst>
          </p:cNvPr>
          <p:cNvSpPr>
            <a:spLocks noGrp="1"/>
          </p:cNvSpPr>
          <p:nvPr>
            <p:ph type="title"/>
          </p:nvPr>
        </p:nvSpPr>
        <p:spPr>
          <a:xfrm>
            <a:off x="829235" y="-17610"/>
            <a:ext cx="9287435" cy="1325563"/>
          </a:xfrm>
        </p:spPr>
        <p:txBody>
          <a:bodyPr/>
          <a:lstStyle/>
          <a:p>
            <a:r>
              <a:rPr lang="en-US" dirty="0"/>
              <a:t>Image Sizes (w x h) Rough Guide</a:t>
            </a:r>
          </a:p>
        </p:txBody>
      </p:sp>
      <p:pic>
        <p:nvPicPr>
          <p:cNvPr id="7" name="Picture 6" descr="UBC web site home page">
            <a:extLst>
              <a:ext uri="{FF2B5EF4-FFF2-40B4-BE49-F238E27FC236}">
                <a16:creationId xmlns:a16="http://schemas.microsoft.com/office/drawing/2014/main" id="{F3CA18D8-116D-1046-8EB1-37599CCE47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32853" y="1571268"/>
            <a:ext cx="3666840" cy="4721955"/>
          </a:xfrm>
          <a:prstGeom prst="rect">
            <a:avLst/>
          </a:prstGeom>
        </p:spPr>
      </p:pic>
      <p:sp>
        <p:nvSpPr>
          <p:cNvPr id="8" name="Down Arrow 7">
            <a:extLst>
              <a:ext uri="{FF2B5EF4-FFF2-40B4-BE49-F238E27FC236}">
                <a16:creationId xmlns:a16="http://schemas.microsoft.com/office/drawing/2014/main" id="{B66BC1D4-D02C-A540-8ED8-A703F20FD390}"/>
              </a:ext>
            </a:extLst>
          </p:cNvPr>
          <p:cNvSpPr/>
          <p:nvPr/>
        </p:nvSpPr>
        <p:spPr>
          <a:xfrm rot="15005303">
            <a:off x="6267961" y="2600363"/>
            <a:ext cx="165558" cy="1690711"/>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737B1530-F167-0D48-A71F-449A0F3419B7}"/>
              </a:ext>
            </a:extLst>
          </p:cNvPr>
          <p:cNvSpPr txBox="1"/>
          <p:nvPr/>
        </p:nvSpPr>
        <p:spPr>
          <a:xfrm>
            <a:off x="1276089" y="3095894"/>
            <a:ext cx="4092538" cy="1200329"/>
          </a:xfrm>
          <a:prstGeom prst="rect">
            <a:avLst/>
          </a:prstGeom>
          <a:noFill/>
          <a:ln>
            <a:solidFill>
              <a:schemeClr val="tx1"/>
            </a:solidFill>
          </a:ln>
        </p:spPr>
        <p:txBody>
          <a:bodyPr wrap="square" rtlCol="0">
            <a:spAutoFit/>
          </a:bodyPr>
          <a:lstStyle/>
          <a:p>
            <a:r>
              <a:rPr lang="en-US" sz="2400" dirty="0"/>
              <a:t>Full bleed banner images can be roughly resized to between </a:t>
            </a:r>
            <a:br>
              <a:rPr lang="en-US" sz="2400" dirty="0"/>
            </a:br>
            <a:r>
              <a:rPr lang="en-US" sz="2400" dirty="0"/>
              <a:t>1500 – 2500 pixels in width</a:t>
            </a:r>
          </a:p>
        </p:txBody>
      </p:sp>
      <p:sp>
        <p:nvSpPr>
          <p:cNvPr id="10" name="Down Arrow 9">
            <a:extLst>
              <a:ext uri="{FF2B5EF4-FFF2-40B4-BE49-F238E27FC236}">
                <a16:creationId xmlns:a16="http://schemas.microsoft.com/office/drawing/2014/main" id="{BCDBEDC8-2CF9-B949-976E-A976501C6F61}"/>
              </a:ext>
            </a:extLst>
          </p:cNvPr>
          <p:cNvSpPr/>
          <p:nvPr/>
        </p:nvSpPr>
        <p:spPr>
          <a:xfrm rot="15275391">
            <a:off x="6224687" y="4084393"/>
            <a:ext cx="125639" cy="2205020"/>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9F78B38B-E4B7-0046-BFE9-5C622AF668A7}"/>
              </a:ext>
            </a:extLst>
          </p:cNvPr>
          <p:cNvSpPr txBox="1"/>
          <p:nvPr/>
        </p:nvSpPr>
        <p:spPr>
          <a:xfrm>
            <a:off x="1541101" y="4883835"/>
            <a:ext cx="3562514" cy="1200329"/>
          </a:xfrm>
          <a:prstGeom prst="rect">
            <a:avLst/>
          </a:prstGeom>
          <a:noFill/>
          <a:ln>
            <a:solidFill>
              <a:schemeClr val="tx1"/>
            </a:solidFill>
          </a:ln>
        </p:spPr>
        <p:txBody>
          <a:bodyPr wrap="square" rtlCol="0">
            <a:spAutoFit/>
          </a:bodyPr>
          <a:lstStyle/>
          <a:p>
            <a:r>
              <a:rPr lang="en-US" sz="2400" dirty="0"/>
              <a:t>Thumbnail images can be roughly sized to between </a:t>
            </a:r>
            <a:br>
              <a:rPr lang="en-US" sz="2400" dirty="0"/>
            </a:br>
            <a:r>
              <a:rPr lang="en-US" sz="2400" dirty="0"/>
              <a:t>200 – 800 pixels in width</a:t>
            </a:r>
          </a:p>
        </p:txBody>
      </p:sp>
      <p:sp>
        <p:nvSpPr>
          <p:cNvPr id="12" name="Down Arrow 11">
            <a:extLst>
              <a:ext uri="{FF2B5EF4-FFF2-40B4-BE49-F238E27FC236}">
                <a16:creationId xmlns:a16="http://schemas.microsoft.com/office/drawing/2014/main" id="{9A121B8A-DC8E-1C4F-89C5-ED79060A193C}"/>
              </a:ext>
            </a:extLst>
          </p:cNvPr>
          <p:cNvSpPr/>
          <p:nvPr/>
        </p:nvSpPr>
        <p:spPr>
          <a:xfrm rot="15948907">
            <a:off x="6033955" y="487467"/>
            <a:ext cx="148949" cy="2713855"/>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69037F92-0B7B-C94F-8EAD-5C50FB074BEA}"/>
              </a:ext>
            </a:extLst>
          </p:cNvPr>
          <p:cNvSpPr txBox="1"/>
          <p:nvPr/>
        </p:nvSpPr>
        <p:spPr>
          <a:xfrm>
            <a:off x="1006969" y="1467102"/>
            <a:ext cx="3403666" cy="1200329"/>
          </a:xfrm>
          <a:prstGeom prst="rect">
            <a:avLst/>
          </a:prstGeom>
          <a:noFill/>
          <a:ln>
            <a:solidFill>
              <a:schemeClr val="tx1"/>
            </a:solidFill>
          </a:ln>
        </p:spPr>
        <p:txBody>
          <a:bodyPr wrap="square" rtlCol="0">
            <a:spAutoFit/>
          </a:bodyPr>
          <a:lstStyle/>
          <a:p>
            <a:r>
              <a:rPr lang="en-US" sz="2400" dirty="0"/>
              <a:t>Logo images can be roughly sized to between </a:t>
            </a:r>
            <a:br>
              <a:rPr lang="en-US" sz="2400" dirty="0"/>
            </a:br>
            <a:r>
              <a:rPr lang="en-US" sz="2400" dirty="0"/>
              <a:t>100 – 400 pixels in width</a:t>
            </a:r>
          </a:p>
        </p:txBody>
      </p:sp>
      <p:sp>
        <p:nvSpPr>
          <p:cNvPr id="14" name="TextBox 13">
            <a:extLst>
              <a:ext uri="{FF2B5EF4-FFF2-40B4-BE49-F238E27FC236}">
                <a16:creationId xmlns:a16="http://schemas.microsoft.com/office/drawing/2014/main" id="{0CFFD2DC-413A-574B-87BC-D9A2CA439FAD}"/>
              </a:ext>
            </a:extLst>
          </p:cNvPr>
          <p:cNvSpPr txBox="1"/>
          <p:nvPr/>
        </p:nvSpPr>
        <p:spPr>
          <a:xfrm>
            <a:off x="371783" y="6402649"/>
            <a:ext cx="10748493" cy="307777"/>
          </a:xfrm>
          <a:prstGeom prst="rect">
            <a:avLst/>
          </a:prstGeom>
          <a:noFill/>
        </p:spPr>
        <p:txBody>
          <a:bodyPr wrap="square" rtlCol="0">
            <a:spAutoFit/>
          </a:bodyPr>
          <a:lstStyle/>
          <a:p>
            <a:r>
              <a:rPr lang="en-US" sz="1400" dirty="0"/>
              <a:t>UBC Web page screen shot from: </a:t>
            </a:r>
            <a:r>
              <a:rPr lang="en-CA" sz="1400" dirty="0">
                <a:hlinkClick r:id="rId3"/>
              </a:rPr>
              <a:t>https://www.ubc.ca/</a:t>
            </a:r>
            <a:endParaRPr lang="en-US" sz="1400" dirty="0"/>
          </a:p>
        </p:txBody>
      </p:sp>
    </p:spTree>
    <p:extLst>
      <p:ext uri="{BB962C8B-B14F-4D97-AF65-F5344CB8AC3E}">
        <p14:creationId xmlns:p14="http://schemas.microsoft.com/office/powerpoint/2010/main" val="16141079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BFCCFA-A5C3-4C4D-A7A9-19F07964164C}"/>
              </a:ext>
            </a:extLst>
          </p:cNvPr>
          <p:cNvSpPr>
            <a:spLocks noGrp="1"/>
          </p:cNvSpPr>
          <p:nvPr>
            <p:ph type="ctrTitle"/>
          </p:nvPr>
        </p:nvSpPr>
        <p:spPr>
          <a:xfrm>
            <a:off x="1524000" y="1589503"/>
            <a:ext cx="9144000" cy="2387600"/>
          </a:xfrm>
        </p:spPr>
        <p:txBody>
          <a:bodyPr/>
          <a:lstStyle/>
          <a:p>
            <a:r>
              <a:rPr lang="en-US" dirty="0"/>
              <a:t>Image Editing Software</a:t>
            </a:r>
          </a:p>
        </p:txBody>
      </p:sp>
    </p:spTree>
    <p:extLst>
      <p:ext uri="{BB962C8B-B14F-4D97-AF65-F5344CB8AC3E}">
        <p14:creationId xmlns:p14="http://schemas.microsoft.com/office/powerpoint/2010/main" val="20000051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97EB73-9AE5-B246-A242-32D32FD4E73B}"/>
              </a:ext>
            </a:extLst>
          </p:cNvPr>
          <p:cNvSpPr>
            <a:spLocks noGrp="1"/>
          </p:cNvSpPr>
          <p:nvPr>
            <p:ph type="title"/>
          </p:nvPr>
        </p:nvSpPr>
        <p:spPr/>
        <p:txBody>
          <a:bodyPr/>
          <a:lstStyle/>
          <a:p>
            <a:r>
              <a:rPr lang="en-US" dirty="0"/>
              <a:t>Image Editing Desktop Software</a:t>
            </a:r>
          </a:p>
        </p:txBody>
      </p:sp>
      <p:sp>
        <p:nvSpPr>
          <p:cNvPr id="3" name="Content Placeholder 2">
            <a:extLst>
              <a:ext uri="{FF2B5EF4-FFF2-40B4-BE49-F238E27FC236}">
                <a16:creationId xmlns:a16="http://schemas.microsoft.com/office/drawing/2014/main" id="{9C74AEBB-E66F-F449-AD95-208D31EE3DA8}"/>
              </a:ext>
            </a:extLst>
          </p:cNvPr>
          <p:cNvSpPr>
            <a:spLocks noGrp="1"/>
          </p:cNvSpPr>
          <p:nvPr>
            <p:ph idx="1"/>
          </p:nvPr>
        </p:nvSpPr>
        <p:spPr/>
        <p:txBody>
          <a:bodyPr/>
          <a:lstStyle/>
          <a:p>
            <a:r>
              <a:rPr lang="en-US" dirty="0"/>
              <a:t>Photoshop</a:t>
            </a:r>
          </a:p>
          <a:p>
            <a:pPr lvl="1"/>
            <a:r>
              <a:rPr lang="en-US" dirty="0"/>
              <a:t>Industry standard image editor</a:t>
            </a:r>
          </a:p>
          <a:p>
            <a:pPr lvl="1"/>
            <a:r>
              <a:rPr lang="en-US" dirty="0"/>
              <a:t>Lots of powerful tools than can speed up image editing</a:t>
            </a:r>
          </a:p>
          <a:p>
            <a:pPr lvl="1"/>
            <a:r>
              <a:rPr lang="en-US" dirty="0"/>
              <a:t>Costs money</a:t>
            </a:r>
          </a:p>
          <a:p>
            <a:r>
              <a:rPr lang="en-US" dirty="0"/>
              <a:t>GIMP</a:t>
            </a:r>
          </a:p>
          <a:p>
            <a:pPr lvl="1"/>
            <a:r>
              <a:rPr lang="en-US" dirty="0"/>
              <a:t>Free software</a:t>
            </a:r>
          </a:p>
          <a:p>
            <a:pPr lvl="1"/>
            <a:r>
              <a:rPr lang="en-US" dirty="0"/>
              <a:t>Provides most of the tools that a web developer would need to do simple image edits</a:t>
            </a:r>
          </a:p>
          <a:p>
            <a:pPr lvl="1"/>
            <a:r>
              <a:rPr lang="en-US" dirty="0"/>
              <a:t>Interface can be difficult to use</a:t>
            </a:r>
          </a:p>
          <a:p>
            <a:pPr lvl="2"/>
            <a:r>
              <a:rPr lang="en-US" dirty="0"/>
              <a:t>Try </a:t>
            </a:r>
            <a:r>
              <a:rPr lang="en-US" dirty="0" err="1"/>
              <a:t>GIMPShop</a:t>
            </a:r>
            <a:r>
              <a:rPr lang="en-US" dirty="0"/>
              <a:t> – a Photoshop UI skin for GIMP</a:t>
            </a:r>
          </a:p>
        </p:txBody>
      </p:sp>
    </p:spTree>
    <p:extLst>
      <p:ext uri="{BB962C8B-B14F-4D97-AF65-F5344CB8AC3E}">
        <p14:creationId xmlns:p14="http://schemas.microsoft.com/office/powerpoint/2010/main" val="11798099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97EB73-9AE5-B246-A242-32D32FD4E73B}"/>
              </a:ext>
            </a:extLst>
          </p:cNvPr>
          <p:cNvSpPr>
            <a:spLocks noGrp="1"/>
          </p:cNvSpPr>
          <p:nvPr>
            <p:ph type="title"/>
          </p:nvPr>
        </p:nvSpPr>
        <p:spPr/>
        <p:txBody>
          <a:bodyPr/>
          <a:lstStyle/>
          <a:p>
            <a:r>
              <a:rPr lang="en-US" dirty="0"/>
              <a:t>Vector Image Editing Desktop Software</a:t>
            </a:r>
          </a:p>
        </p:txBody>
      </p:sp>
      <p:sp>
        <p:nvSpPr>
          <p:cNvPr id="3" name="Content Placeholder 2">
            <a:extLst>
              <a:ext uri="{FF2B5EF4-FFF2-40B4-BE49-F238E27FC236}">
                <a16:creationId xmlns:a16="http://schemas.microsoft.com/office/drawing/2014/main" id="{9C74AEBB-E66F-F449-AD95-208D31EE3DA8}"/>
              </a:ext>
            </a:extLst>
          </p:cNvPr>
          <p:cNvSpPr>
            <a:spLocks noGrp="1"/>
          </p:cNvSpPr>
          <p:nvPr>
            <p:ph idx="1"/>
          </p:nvPr>
        </p:nvSpPr>
        <p:spPr/>
        <p:txBody>
          <a:bodyPr/>
          <a:lstStyle/>
          <a:p>
            <a:r>
              <a:rPr lang="en-US" dirty="0"/>
              <a:t>Illustrator</a:t>
            </a:r>
          </a:p>
          <a:p>
            <a:pPr lvl="1"/>
            <a:r>
              <a:rPr lang="en-US" dirty="0"/>
              <a:t>Industry standard vector image editor</a:t>
            </a:r>
          </a:p>
          <a:p>
            <a:pPr lvl="1"/>
            <a:r>
              <a:rPr lang="en-US" dirty="0"/>
              <a:t>Lots of powerful tools than can speed up vector image editing</a:t>
            </a:r>
          </a:p>
          <a:p>
            <a:pPr lvl="1"/>
            <a:r>
              <a:rPr lang="en-US" dirty="0"/>
              <a:t>Costs money</a:t>
            </a:r>
          </a:p>
          <a:p>
            <a:r>
              <a:rPr lang="en-US" dirty="0"/>
              <a:t>Inkscape</a:t>
            </a:r>
          </a:p>
          <a:p>
            <a:pPr lvl="1"/>
            <a:r>
              <a:rPr lang="en-US" dirty="0"/>
              <a:t>Free software</a:t>
            </a:r>
          </a:p>
        </p:txBody>
      </p:sp>
    </p:spTree>
    <p:extLst>
      <p:ext uri="{BB962C8B-B14F-4D97-AF65-F5344CB8AC3E}">
        <p14:creationId xmlns:p14="http://schemas.microsoft.com/office/powerpoint/2010/main" val="33356512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97EB73-9AE5-B246-A242-32D32FD4E73B}"/>
              </a:ext>
            </a:extLst>
          </p:cNvPr>
          <p:cNvSpPr>
            <a:spLocks noGrp="1"/>
          </p:cNvSpPr>
          <p:nvPr>
            <p:ph type="title"/>
          </p:nvPr>
        </p:nvSpPr>
        <p:spPr/>
        <p:txBody>
          <a:bodyPr/>
          <a:lstStyle/>
          <a:p>
            <a:r>
              <a:rPr lang="en-US" dirty="0"/>
              <a:t>Browser Based Online Image Editors </a:t>
            </a:r>
          </a:p>
        </p:txBody>
      </p:sp>
      <p:sp>
        <p:nvSpPr>
          <p:cNvPr id="3" name="Content Placeholder 2">
            <a:extLst>
              <a:ext uri="{FF2B5EF4-FFF2-40B4-BE49-F238E27FC236}">
                <a16:creationId xmlns:a16="http://schemas.microsoft.com/office/drawing/2014/main" id="{9C74AEBB-E66F-F449-AD95-208D31EE3DA8}"/>
              </a:ext>
            </a:extLst>
          </p:cNvPr>
          <p:cNvSpPr>
            <a:spLocks noGrp="1"/>
          </p:cNvSpPr>
          <p:nvPr>
            <p:ph idx="1"/>
          </p:nvPr>
        </p:nvSpPr>
        <p:spPr/>
        <p:txBody>
          <a:bodyPr>
            <a:normAutofit/>
          </a:bodyPr>
          <a:lstStyle/>
          <a:p>
            <a:r>
              <a:rPr lang="en-US" dirty="0" err="1"/>
              <a:t>Photopea</a:t>
            </a:r>
            <a:r>
              <a:rPr lang="en-US" dirty="0"/>
              <a:t> ( </a:t>
            </a:r>
            <a:r>
              <a:rPr lang="en-CA" dirty="0">
                <a:hlinkClick r:id="rId2"/>
              </a:rPr>
              <a:t>https://www.photopea.com/</a:t>
            </a:r>
            <a:r>
              <a:rPr lang="en-CA" dirty="0"/>
              <a:t> )</a:t>
            </a:r>
          </a:p>
          <a:p>
            <a:r>
              <a:rPr lang="en-CA" dirty="0" err="1"/>
              <a:t>Vectr</a:t>
            </a:r>
            <a:r>
              <a:rPr lang="en-CA" dirty="0"/>
              <a:t>  (</a:t>
            </a:r>
            <a:r>
              <a:rPr lang="en-CA" dirty="0">
                <a:hlinkClick r:id="rId3"/>
              </a:rPr>
              <a:t>https://vectr.com/</a:t>
            </a:r>
            <a:r>
              <a:rPr lang="en-CA" dirty="0"/>
              <a:t> )</a:t>
            </a:r>
          </a:p>
          <a:p>
            <a:pPr lvl="1"/>
            <a:r>
              <a:rPr lang="en-CA" dirty="0"/>
              <a:t>Vector image editor</a:t>
            </a:r>
            <a:endParaRPr lang="en-US" dirty="0"/>
          </a:p>
        </p:txBody>
      </p:sp>
    </p:spTree>
    <p:extLst>
      <p:ext uri="{BB962C8B-B14F-4D97-AF65-F5344CB8AC3E}">
        <p14:creationId xmlns:p14="http://schemas.microsoft.com/office/powerpoint/2010/main" val="15292912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B65692-C393-F740-8986-1FDC8F49E971}"/>
              </a:ext>
            </a:extLst>
          </p:cNvPr>
          <p:cNvSpPr>
            <a:spLocks noGrp="1"/>
          </p:cNvSpPr>
          <p:nvPr>
            <p:ph type="ctrTitle"/>
          </p:nvPr>
        </p:nvSpPr>
        <p:spPr>
          <a:xfrm>
            <a:off x="1524000" y="1404751"/>
            <a:ext cx="9144000" cy="2387600"/>
          </a:xfrm>
        </p:spPr>
        <p:txBody>
          <a:bodyPr/>
          <a:lstStyle/>
          <a:p>
            <a:r>
              <a:rPr lang="en-US" dirty="0"/>
              <a:t>Responsive Images</a:t>
            </a:r>
          </a:p>
        </p:txBody>
      </p:sp>
    </p:spTree>
    <p:extLst>
      <p:ext uri="{BB962C8B-B14F-4D97-AF65-F5344CB8AC3E}">
        <p14:creationId xmlns:p14="http://schemas.microsoft.com/office/powerpoint/2010/main" val="32367740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29A501-632C-7144-8C8F-D8FA6B2ED439}"/>
              </a:ext>
            </a:extLst>
          </p:cNvPr>
          <p:cNvSpPr>
            <a:spLocks noGrp="1"/>
          </p:cNvSpPr>
          <p:nvPr>
            <p:ph type="title"/>
          </p:nvPr>
        </p:nvSpPr>
        <p:spPr/>
        <p:txBody>
          <a:bodyPr/>
          <a:lstStyle/>
          <a:p>
            <a:r>
              <a:rPr lang="en-US" dirty="0"/>
              <a:t>Setting Max Width for All Images</a:t>
            </a:r>
          </a:p>
        </p:txBody>
      </p:sp>
      <p:sp>
        <p:nvSpPr>
          <p:cNvPr id="3" name="Content Placeholder 2">
            <a:extLst>
              <a:ext uri="{FF2B5EF4-FFF2-40B4-BE49-F238E27FC236}">
                <a16:creationId xmlns:a16="http://schemas.microsoft.com/office/drawing/2014/main" id="{BD5C909F-1149-7D46-951C-24FFBECA5B17}"/>
              </a:ext>
            </a:extLst>
          </p:cNvPr>
          <p:cNvSpPr>
            <a:spLocks noGrp="1"/>
          </p:cNvSpPr>
          <p:nvPr>
            <p:ph idx="1"/>
          </p:nvPr>
        </p:nvSpPr>
        <p:spPr/>
        <p:txBody>
          <a:bodyPr/>
          <a:lstStyle/>
          <a:p>
            <a:r>
              <a:rPr lang="en-US" dirty="0"/>
              <a:t>Most mobile responsive web sites have a fluid design</a:t>
            </a:r>
          </a:p>
          <a:p>
            <a:r>
              <a:rPr lang="en-US" dirty="0"/>
              <a:t>With fluid widths, no one image size will work</a:t>
            </a:r>
          </a:p>
          <a:p>
            <a:r>
              <a:rPr lang="en-US" dirty="0"/>
              <a:t>By default images expand beyond their containers if their natural width is wider than their container</a:t>
            </a:r>
          </a:p>
          <a:p>
            <a:r>
              <a:rPr lang="en-US" dirty="0"/>
              <a:t>To prevent this behavior, set a “max-width” CSS property to “100%” on the image</a:t>
            </a:r>
          </a:p>
          <a:p>
            <a:pPr lvl="1"/>
            <a:r>
              <a:rPr lang="en-US" dirty="0"/>
              <a:t>Since this is so useful in responsive web development, we usually just set this on all images at the top of a stylesheet</a:t>
            </a:r>
          </a:p>
          <a:p>
            <a:pPr lvl="1"/>
            <a:endParaRPr lang="en-US" dirty="0"/>
          </a:p>
        </p:txBody>
      </p:sp>
    </p:spTree>
    <p:extLst>
      <p:ext uri="{BB962C8B-B14F-4D97-AF65-F5344CB8AC3E}">
        <p14:creationId xmlns:p14="http://schemas.microsoft.com/office/powerpoint/2010/main" val="33320839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0A8632-3D00-AC44-B351-DC449CA766B5}"/>
              </a:ext>
            </a:extLst>
          </p:cNvPr>
          <p:cNvSpPr>
            <a:spLocks noGrp="1"/>
          </p:cNvSpPr>
          <p:nvPr>
            <p:ph type="title"/>
          </p:nvPr>
        </p:nvSpPr>
        <p:spPr/>
        <p:txBody>
          <a:bodyPr/>
          <a:lstStyle/>
          <a:p>
            <a:r>
              <a:rPr lang="en-US" dirty="0"/>
              <a:t>Responsive Images – Max Width Reset</a:t>
            </a:r>
          </a:p>
        </p:txBody>
      </p:sp>
      <p:sp>
        <p:nvSpPr>
          <p:cNvPr id="4" name="Rectangle 3">
            <a:extLst>
              <a:ext uri="{FF2B5EF4-FFF2-40B4-BE49-F238E27FC236}">
                <a16:creationId xmlns:a16="http://schemas.microsoft.com/office/drawing/2014/main" id="{9807560B-D18E-9641-A1DD-8D9734247B09}"/>
              </a:ext>
            </a:extLst>
          </p:cNvPr>
          <p:cNvSpPr/>
          <p:nvPr/>
        </p:nvSpPr>
        <p:spPr>
          <a:xfrm>
            <a:off x="2352541" y="2455349"/>
            <a:ext cx="7152068" cy="2800767"/>
          </a:xfrm>
          <a:prstGeom prst="rect">
            <a:avLst/>
          </a:prstGeom>
          <a:solidFill>
            <a:schemeClr val="tx1"/>
          </a:solidFill>
        </p:spPr>
        <p:txBody>
          <a:bodyPr wrap="square">
            <a:spAutoFit/>
          </a:bodyPr>
          <a:lstStyle/>
          <a:p>
            <a:r>
              <a:rPr lang="en-CA" sz="4400" dirty="0" err="1">
                <a:solidFill>
                  <a:srgbClr val="D7BA7D"/>
                </a:solidFill>
                <a:latin typeface="Menlo" panose="020B0609030804020204" pitchFamily="49" charset="0"/>
              </a:rPr>
              <a:t>img</a:t>
            </a:r>
            <a:r>
              <a:rPr lang="en-CA" sz="4400" dirty="0">
                <a:solidFill>
                  <a:srgbClr val="D4D4D4"/>
                </a:solidFill>
                <a:latin typeface="Menlo" panose="020B0609030804020204" pitchFamily="49" charset="0"/>
              </a:rPr>
              <a:t> {</a:t>
            </a:r>
          </a:p>
          <a:p>
            <a:r>
              <a:rPr lang="en-CA" sz="4400" dirty="0">
                <a:solidFill>
                  <a:srgbClr val="9CDCFE"/>
                </a:solidFill>
                <a:latin typeface="Menlo" panose="020B0609030804020204" pitchFamily="49" charset="0"/>
              </a:rPr>
              <a:t>   max-width</a:t>
            </a:r>
            <a:r>
              <a:rPr lang="en-CA" sz="4400" dirty="0">
                <a:solidFill>
                  <a:srgbClr val="D4D4D4"/>
                </a:solidFill>
                <a:latin typeface="Menlo" panose="020B0609030804020204" pitchFamily="49" charset="0"/>
              </a:rPr>
              <a:t>: </a:t>
            </a:r>
            <a:r>
              <a:rPr lang="en-CA" sz="4400" dirty="0">
                <a:solidFill>
                  <a:srgbClr val="B5CEA8"/>
                </a:solidFill>
                <a:latin typeface="Menlo" panose="020B0609030804020204" pitchFamily="49" charset="0"/>
              </a:rPr>
              <a:t>100%</a:t>
            </a:r>
            <a:r>
              <a:rPr lang="en-CA" sz="4400" dirty="0">
                <a:solidFill>
                  <a:srgbClr val="D4D4D4"/>
                </a:solidFill>
                <a:latin typeface="Menlo" panose="020B0609030804020204" pitchFamily="49" charset="0"/>
              </a:rPr>
              <a:t>;</a:t>
            </a:r>
          </a:p>
          <a:p>
            <a:r>
              <a:rPr lang="en-CA" sz="4400" dirty="0">
                <a:solidFill>
                  <a:srgbClr val="9CDCFE"/>
                </a:solidFill>
                <a:latin typeface="Menlo" panose="020B0609030804020204" pitchFamily="49" charset="0"/>
              </a:rPr>
              <a:t>   height</a:t>
            </a:r>
            <a:r>
              <a:rPr lang="en-CA" sz="4400" dirty="0">
                <a:solidFill>
                  <a:srgbClr val="D4D4D4"/>
                </a:solidFill>
                <a:latin typeface="Menlo" panose="020B0609030804020204" pitchFamily="49" charset="0"/>
              </a:rPr>
              <a:t>: </a:t>
            </a:r>
            <a:r>
              <a:rPr lang="en-CA" sz="4400" dirty="0">
                <a:solidFill>
                  <a:srgbClr val="CE9178"/>
                </a:solidFill>
                <a:latin typeface="Menlo" panose="020B0609030804020204" pitchFamily="49" charset="0"/>
              </a:rPr>
              <a:t>auto</a:t>
            </a:r>
            <a:r>
              <a:rPr lang="en-CA" sz="4400" dirty="0">
                <a:solidFill>
                  <a:srgbClr val="D4D4D4"/>
                </a:solidFill>
                <a:latin typeface="Menlo" panose="020B0609030804020204" pitchFamily="49" charset="0"/>
              </a:rPr>
              <a:t>;</a:t>
            </a:r>
          </a:p>
          <a:p>
            <a:r>
              <a:rPr lang="en-CA" sz="4400" dirty="0">
                <a:solidFill>
                  <a:srgbClr val="D4D4D4"/>
                </a:solidFill>
                <a:latin typeface="Menlo" panose="020B0609030804020204" pitchFamily="49" charset="0"/>
              </a:rPr>
              <a:t>}</a:t>
            </a:r>
            <a:endParaRPr lang="en-CA" sz="4400" b="0" dirty="0">
              <a:solidFill>
                <a:srgbClr val="D4D4D4"/>
              </a:solidFill>
              <a:effectLst/>
              <a:latin typeface="Menlo" panose="020B0609030804020204" pitchFamily="49" charset="0"/>
            </a:endParaRPr>
          </a:p>
        </p:txBody>
      </p:sp>
    </p:spTree>
    <p:extLst>
      <p:ext uri="{BB962C8B-B14F-4D97-AF65-F5344CB8AC3E}">
        <p14:creationId xmlns:p14="http://schemas.microsoft.com/office/powerpoint/2010/main" val="35709462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29A501-632C-7144-8C8F-D8FA6B2ED439}"/>
              </a:ext>
            </a:extLst>
          </p:cNvPr>
          <p:cNvSpPr>
            <a:spLocks noGrp="1"/>
          </p:cNvSpPr>
          <p:nvPr>
            <p:ph type="title"/>
          </p:nvPr>
        </p:nvSpPr>
        <p:spPr>
          <a:xfrm>
            <a:off x="838200" y="94669"/>
            <a:ext cx="10515600" cy="1325563"/>
          </a:xfrm>
        </p:spPr>
        <p:txBody>
          <a:bodyPr/>
          <a:lstStyle/>
          <a:p>
            <a:r>
              <a:rPr lang="en-US" dirty="0"/>
              <a:t>Max Width Not Set</a:t>
            </a:r>
          </a:p>
        </p:txBody>
      </p:sp>
      <p:sp>
        <p:nvSpPr>
          <p:cNvPr id="8" name="Down Arrow 7">
            <a:extLst>
              <a:ext uri="{FF2B5EF4-FFF2-40B4-BE49-F238E27FC236}">
                <a16:creationId xmlns:a16="http://schemas.microsoft.com/office/drawing/2014/main" id="{2E2A883B-134F-D04B-B58A-AFD8858663C9}"/>
              </a:ext>
            </a:extLst>
          </p:cNvPr>
          <p:cNvSpPr/>
          <p:nvPr/>
        </p:nvSpPr>
        <p:spPr>
          <a:xfrm rot="3631670">
            <a:off x="7903214" y="2255381"/>
            <a:ext cx="167813" cy="780422"/>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21E121A9-09E2-F848-B54F-002120AEF74A}"/>
              </a:ext>
            </a:extLst>
          </p:cNvPr>
          <p:cNvSpPr txBox="1"/>
          <p:nvPr/>
        </p:nvSpPr>
        <p:spPr>
          <a:xfrm>
            <a:off x="8432131" y="1939234"/>
            <a:ext cx="3201383" cy="1200329"/>
          </a:xfrm>
          <a:prstGeom prst="rect">
            <a:avLst/>
          </a:prstGeom>
          <a:noFill/>
          <a:ln>
            <a:solidFill>
              <a:schemeClr val="tx1"/>
            </a:solidFill>
          </a:ln>
        </p:spPr>
        <p:txBody>
          <a:bodyPr wrap="square" rtlCol="0">
            <a:spAutoFit/>
          </a:bodyPr>
          <a:lstStyle/>
          <a:p>
            <a:r>
              <a:rPr lang="en-CA" dirty="0"/>
              <a:t>By default images will expand beyond their parent container if they are too large to fit inside their parents container</a:t>
            </a:r>
          </a:p>
        </p:txBody>
      </p:sp>
      <p:cxnSp>
        <p:nvCxnSpPr>
          <p:cNvPr id="13" name="Straight Arrow Connector 12">
            <a:extLst>
              <a:ext uri="{FF2B5EF4-FFF2-40B4-BE49-F238E27FC236}">
                <a16:creationId xmlns:a16="http://schemas.microsoft.com/office/drawing/2014/main" id="{37CC9FCF-D2C2-9C48-9810-E5CA5F20CB2E}"/>
              </a:ext>
            </a:extLst>
          </p:cNvPr>
          <p:cNvCxnSpPr>
            <a:cxnSpLocks/>
          </p:cNvCxnSpPr>
          <p:nvPr/>
        </p:nvCxnSpPr>
        <p:spPr>
          <a:xfrm>
            <a:off x="1841678" y="5679583"/>
            <a:ext cx="2511381" cy="0"/>
          </a:xfrm>
          <a:prstGeom prst="straightConnector1">
            <a:avLst/>
          </a:prstGeom>
          <a:ln w="76200">
            <a:solidFill>
              <a:srgbClr val="ED7D31"/>
            </a:solidFill>
            <a:headEnd type="triangle"/>
            <a:tailEnd type="triangle"/>
          </a:ln>
        </p:spPr>
        <p:style>
          <a:lnRef idx="3">
            <a:schemeClr val="accent2"/>
          </a:lnRef>
          <a:fillRef idx="0">
            <a:schemeClr val="accent2"/>
          </a:fillRef>
          <a:effectRef idx="2">
            <a:schemeClr val="accent2"/>
          </a:effectRef>
          <a:fontRef idx="minor">
            <a:schemeClr val="tx1"/>
          </a:fontRef>
        </p:style>
      </p:cxnSp>
      <p:sp>
        <p:nvSpPr>
          <p:cNvPr id="14" name="TextBox 13">
            <a:extLst>
              <a:ext uri="{FF2B5EF4-FFF2-40B4-BE49-F238E27FC236}">
                <a16:creationId xmlns:a16="http://schemas.microsoft.com/office/drawing/2014/main" id="{8F4A1D18-6DA0-814B-B0BC-59B43AB12328}"/>
              </a:ext>
            </a:extLst>
          </p:cNvPr>
          <p:cNvSpPr txBox="1"/>
          <p:nvPr/>
        </p:nvSpPr>
        <p:spPr>
          <a:xfrm>
            <a:off x="3756074" y="6023439"/>
            <a:ext cx="2339926" cy="369332"/>
          </a:xfrm>
          <a:prstGeom prst="rect">
            <a:avLst/>
          </a:prstGeom>
          <a:noFill/>
          <a:ln>
            <a:solidFill>
              <a:schemeClr val="tx1"/>
            </a:solidFill>
          </a:ln>
        </p:spPr>
        <p:txBody>
          <a:bodyPr wrap="square" rtlCol="0">
            <a:spAutoFit/>
          </a:bodyPr>
          <a:lstStyle/>
          <a:p>
            <a:r>
              <a:rPr lang="en-CA" dirty="0"/>
              <a:t>Parent container width</a:t>
            </a:r>
          </a:p>
        </p:txBody>
      </p:sp>
      <p:sp>
        <p:nvSpPr>
          <p:cNvPr id="16" name="Down Arrow 15">
            <a:extLst>
              <a:ext uri="{FF2B5EF4-FFF2-40B4-BE49-F238E27FC236}">
                <a16:creationId xmlns:a16="http://schemas.microsoft.com/office/drawing/2014/main" id="{61E01A85-0B47-DC42-95B7-0E055D476833}"/>
              </a:ext>
            </a:extLst>
          </p:cNvPr>
          <p:cNvSpPr/>
          <p:nvPr/>
        </p:nvSpPr>
        <p:spPr>
          <a:xfrm rot="7742482">
            <a:off x="3285669" y="5774660"/>
            <a:ext cx="160542" cy="549592"/>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pic>
        <p:nvPicPr>
          <p:cNvPr id="22" name="Picture 21" descr="Image expanding beyond its container because a &quot;max-width: 100%;&quot; CSS property value pair was not set on the image">
            <a:extLst>
              <a:ext uri="{FF2B5EF4-FFF2-40B4-BE49-F238E27FC236}">
                <a16:creationId xmlns:a16="http://schemas.microsoft.com/office/drawing/2014/main" id="{03CBD94D-AE97-D448-ADCC-F910597169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6717" y="1318210"/>
            <a:ext cx="5955146" cy="4119540"/>
          </a:xfrm>
          <a:prstGeom prst="rect">
            <a:avLst/>
          </a:prstGeom>
        </p:spPr>
      </p:pic>
    </p:spTree>
    <p:extLst>
      <p:ext uri="{BB962C8B-B14F-4D97-AF65-F5344CB8AC3E}">
        <p14:creationId xmlns:p14="http://schemas.microsoft.com/office/powerpoint/2010/main" val="25472389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29A501-632C-7144-8C8F-D8FA6B2ED439}"/>
              </a:ext>
            </a:extLst>
          </p:cNvPr>
          <p:cNvSpPr>
            <a:spLocks noGrp="1"/>
          </p:cNvSpPr>
          <p:nvPr>
            <p:ph type="title"/>
          </p:nvPr>
        </p:nvSpPr>
        <p:spPr>
          <a:xfrm>
            <a:off x="838200" y="94669"/>
            <a:ext cx="10515600" cy="1325563"/>
          </a:xfrm>
        </p:spPr>
        <p:txBody>
          <a:bodyPr/>
          <a:lstStyle/>
          <a:p>
            <a:r>
              <a:rPr lang="en-US" dirty="0"/>
              <a:t>Max Width Set</a:t>
            </a:r>
          </a:p>
        </p:txBody>
      </p:sp>
      <p:cxnSp>
        <p:nvCxnSpPr>
          <p:cNvPr id="13" name="Straight Arrow Connector 12">
            <a:extLst>
              <a:ext uri="{FF2B5EF4-FFF2-40B4-BE49-F238E27FC236}">
                <a16:creationId xmlns:a16="http://schemas.microsoft.com/office/drawing/2014/main" id="{37CC9FCF-D2C2-9C48-9810-E5CA5F20CB2E}"/>
              </a:ext>
            </a:extLst>
          </p:cNvPr>
          <p:cNvCxnSpPr>
            <a:cxnSpLocks/>
          </p:cNvCxnSpPr>
          <p:nvPr/>
        </p:nvCxnSpPr>
        <p:spPr>
          <a:xfrm>
            <a:off x="2078076" y="5692462"/>
            <a:ext cx="4193935" cy="0"/>
          </a:xfrm>
          <a:prstGeom prst="straightConnector1">
            <a:avLst/>
          </a:prstGeom>
          <a:ln w="76200">
            <a:solidFill>
              <a:srgbClr val="ED7D31"/>
            </a:solidFill>
            <a:headEnd type="triangle"/>
            <a:tailEnd type="triangle"/>
          </a:ln>
        </p:spPr>
        <p:style>
          <a:lnRef idx="3">
            <a:schemeClr val="accent2"/>
          </a:lnRef>
          <a:fillRef idx="0">
            <a:schemeClr val="accent2"/>
          </a:fillRef>
          <a:effectRef idx="2">
            <a:schemeClr val="accent2"/>
          </a:effectRef>
          <a:fontRef idx="minor">
            <a:schemeClr val="tx1"/>
          </a:fontRef>
        </p:style>
      </p:cxnSp>
      <p:sp>
        <p:nvSpPr>
          <p:cNvPr id="14" name="TextBox 13">
            <a:extLst>
              <a:ext uri="{FF2B5EF4-FFF2-40B4-BE49-F238E27FC236}">
                <a16:creationId xmlns:a16="http://schemas.microsoft.com/office/drawing/2014/main" id="{8F4A1D18-6DA0-814B-B0BC-59B43AB12328}"/>
              </a:ext>
            </a:extLst>
          </p:cNvPr>
          <p:cNvSpPr txBox="1"/>
          <p:nvPr/>
        </p:nvSpPr>
        <p:spPr>
          <a:xfrm>
            <a:off x="3996794" y="6159218"/>
            <a:ext cx="2339926" cy="369332"/>
          </a:xfrm>
          <a:prstGeom prst="rect">
            <a:avLst/>
          </a:prstGeom>
          <a:noFill/>
          <a:ln>
            <a:solidFill>
              <a:schemeClr val="tx1"/>
            </a:solidFill>
          </a:ln>
        </p:spPr>
        <p:txBody>
          <a:bodyPr wrap="square" rtlCol="0">
            <a:spAutoFit/>
          </a:bodyPr>
          <a:lstStyle/>
          <a:p>
            <a:r>
              <a:rPr lang="en-CA" dirty="0"/>
              <a:t>Parent container width</a:t>
            </a:r>
          </a:p>
        </p:txBody>
      </p:sp>
      <p:sp>
        <p:nvSpPr>
          <p:cNvPr id="16" name="Down Arrow 15">
            <a:extLst>
              <a:ext uri="{FF2B5EF4-FFF2-40B4-BE49-F238E27FC236}">
                <a16:creationId xmlns:a16="http://schemas.microsoft.com/office/drawing/2014/main" id="{61E01A85-0B47-DC42-95B7-0E055D476833}"/>
              </a:ext>
            </a:extLst>
          </p:cNvPr>
          <p:cNvSpPr/>
          <p:nvPr/>
        </p:nvSpPr>
        <p:spPr>
          <a:xfrm rot="7742482">
            <a:off x="3498496" y="5735875"/>
            <a:ext cx="148920" cy="760455"/>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pic>
        <p:nvPicPr>
          <p:cNvPr id="4" name="Picture 3" descr="Image staying witin its container because a &quot;max-width: 100%;&quot; CSS property value pair was on the image">
            <a:extLst>
              <a:ext uri="{FF2B5EF4-FFF2-40B4-BE49-F238E27FC236}">
                <a16:creationId xmlns:a16="http://schemas.microsoft.com/office/drawing/2014/main" id="{3C794523-4F4E-BB4D-AD3D-E171E9A6C5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27889" y="1350344"/>
            <a:ext cx="5134842" cy="4157312"/>
          </a:xfrm>
          <a:prstGeom prst="rect">
            <a:avLst/>
          </a:prstGeom>
        </p:spPr>
      </p:pic>
      <p:sp>
        <p:nvSpPr>
          <p:cNvPr id="8" name="Down Arrow 7">
            <a:extLst>
              <a:ext uri="{FF2B5EF4-FFF2-40B4-BE49-F238E27FC236}">
                <a16:creationId xmlns:a16="http://schemas.microsoft.com/office/drawing/2014/main" id="{2E2A883B-134F-D04B-B58A-AFD8858663C9}"/>
              </a:ext>
            </a:extLst>
          </p:cNvPr>
          <p:cNvSpPr/>
          <p:nvPr/>
        </p:nvSpPr>
        <p:spPr>
          <a:xfrm rot="3631670">
            <a:off x="6633812" y="1873402"/>
            <a:ext cx="167813" cy="780422"/>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21E121A9-09E2-F848-B54F-002120AEF74A}"/>
              </a:ext>
            </a:extLst>
          </p:cNvPr>
          <p:cNvSpPr txBox="1"/>
          <p:nvPr/>
        </p:nvSpPr>
        <p:spPr>
          <a:xfrm>
            <a:off x="7256206" y="1420232"/>
            <a:ext cx="3011691" cy="1477328"/>
          </a:xfrm>
          <a:prstGeom prst="rect">
            <a:avLst/>
          </a:prstGeom>
          <a:noFill/>
          <a:ln>
            <a:solidFill>
              <a:schemeClr val="tx1"/>
            </a:solidFill>
          </a:ln>
        </p:spPr>
        <p:txBody>
          <a:bodyPr wrap="square" rtlCol="0">
            <a:spAutoFit/>
          </a:bodyPr>
          <a:lstStyle/>
          <a:p>
            <a:r>
              <a:rPr lang="en-CA" dirty="0"/>
              <a:t>Image stays within the width of its container element because a CSS property value pair of “max-width: 100%” was set on the image</a:t>
            </a:r>
          </a:p>
        </p:txBody>
      </p:sp>
      <p:sp>
        <p:nvSpPr>
          <p:cNvPr id="12" name="Down Arrow 11">
            <a:extLst>
              <a:ext uri="{FF2B5EF4-FFF2-40B4-BE49-F238E27FC236}">
                <a16:creationId xmlns:a16="http://schemas.microsoft.com/office/drawing/2014/main" id="{CFCBECE3-9D31-2C46-B5E9-834F3413432A}"/>
              </a:ext>
            </a:extLst>
          </p:cNvPr>
          <p:cNvSpPr/>
          <p:nvPr/>
        </p:nvSpPr>
        <p:spPr>
          <a:xfrm>
            <a:off x="8582554" y="3038106"/>
            <a:ext cx="168026" cy="528460"/>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FE44D69E-5224-3A46-A972-E3B790A0DAC5}"/>
              </a:ext>
            </a:extLst>
          </p:cNvPr>
          <p:cNvSpPr/>
          <p:nvPr/>
        </p:nvSpPr>
        <p:spPr>
          <a:xfrm>
            <a:off x="7462268" y="3707112"/>
            <a:ext cx="3747703" cy="1569660"/>
          </a:xfrm>
          <a:prstGeom prst="rect">
            <a:avLst/>
          </a:prstGeom>
          <a:solidFill>
            <a:schemeClr val="tx1"/>
          </a:solidFill>
        </p:spPr>
        <p:txBody>
          <a:bodyPr wrap="square">
            <a:spAutoFit/>
          </a:bodyPr>
          <a:lstStyle/>
          <a:p>
            <a:r>
              <a:rPr lang="en-CA" sz="2400" dirty="0" err="1">
                <a:solidFill>
                  <a:srgbClr val="D7BA7D"/>
                </a:solidFill>
                <a:latin typeface="Menlo" panose="020B0609030804020204" pitchFamily="49" charset="0"/>
              </a:rPr>
              <a:t>img</a:t>
            </a:r>
            <a:r>
              <a:rPr lang="en-CA" sz="2400" dirty="0">
                <a:solidFill>
                  <a:srgbClr val="D4D4D4"/>
                </a:solidFill>
                <a:latin typeface="Menlo" panose="020B0609030804020204" pitchFamily="49" charset="0"/>
              </a:rPr>
              <a:t> {</a:t>
            </a:r>
          </a:p>
          <a:p>
            <a:r>
              <a:rPr lang="en-CA" sz="2400" dirty="0">
                <a:solidFill>
                  <a:srgbClr val="9CDCFE"/>
                </a:solidFill>
                <a:latin typeface="Menlo" panose="020B0609030804020204" pitchFamily="49" charset="0"/>
              </a:rPr>
              <a:t>   max-width</a:t>
            </a:r>
            <a:r>
              <a:rPr lang="en-CA" sz="2400" dirty="0">
                <a:solidFill>
                  <a:srgbClr val="D4D4D4"/>
                </a:solidFill>
                <a:latin typeface="Menlo" panose="020B0609030804020204" pitchFamily="49" charset="0"/>
              </a:rPr>
              <a:t>: </a:t>
            </a:r>
            <a:r>
              <a:rPr lang="en-CA" sz="2400" dirty="0">
                <a:solidFill>
                  <a:srgbClr val="B5CEA8"/>
                </a:solidFill>
                <a:latin typeface="Menlo" panose="020B0609030804020204" pitchFamily="49" charset="0"/>
              </a:rPr>
              <a:t>100%</a:t>
            </a:r>
            <a:r>
              <a:rPr lang="en-CA" sz="2400" dirty="0">
                <a:solidFill>
                  <a:srgbClr val="D4D4D4"/>
                </a:solidFill>
                <a:latin typeface="Menlo" panose="020B0609030804020204" pitchFamily="49" charset="0"/>
              </a:rPr>
              <a:t>;</a:t>
            </a:r>
          </a:p>
          <a:p>
            <a:r>
              <a:rPr lang="en-CA" sz="2400" dirty="0">
                <a:solidFill>
                  <a:srgbClr val="9CDCFE"/>
                </a:solidFill>
                <a:latin typeface="Menlo" panose="020B0609030804020204" pitchFamily="49" charset="0"/>
              </a:rPr>
              <a:t>   height</a:t>
            </a:r>
            <a:r>
              <a:rPr lang="en-CA" sz="2400" dirty="0">
                <a:solidFill>
                  <a:srgbClr val="D4D4D4"/>
                </a:solidFill>
                <a:latin typeface="Menlo" panose="020B0609030804020204" pitchFamily="49" charset="0"/>
              </a:rPr>
              <a:t>: </a:t>
            </a:r>
            <a:r>
              <a:rPr lang="en-CA" sz="2400" dirty="0">
                <a:solidFill>
                  <a:srgbClr val="CE9178"/>
                </a:solidFill>
                <a:latin typeface="Menlo" panose="020B0609030804020204" pitchFamily="49" charset="0"/>
              </a:rPr>
              <a:t>auto</a:t>
            </a:r>
            <a:r>
              <a:rPr lang="en-CA" sz="2400" dirty="0">
                <a:solidFill>
                  <a:srgbClr val="D4D4D4"/>
                </a:solidFill>
                <a:latin typeface="Menlo" panose="020B0609030804020204" pitchFamily="49" charset="0"/>
              </a:rPr>
              <a:t>;</a:t>
            </a:r>
          </a:p>
          <a:p>
            <a:r>
              <a:rPr lang="en-CA" sz="2400" dirty="0">
                <a:solidFill>
                  <a:srgbClr val="D4D4D4"/>
                </a:solidFill>
                <a:latin typeface="Menlo" panose="020B0609030804020204" pitchFamily="49" charset="0"/>
              </a:rPr>
              <a:t>}</a:t>
            </a:r>
            <a:endParaRPr lang="en-CA" sz="2400" b="0" dirty="0">
              <a:solidFill>
                <a:srgbClr val="D4D4D4"/>
              </a:solidFill>
              <a:effectLst/>
              <a:latin typeface="Menlo" panose="020B0609030804020204" pitchFamily="49" charset="0"/>
            </a:endParaRPr>
          </a:p>
        </p:txBody>
      </p:sp>
    </p:spTree>
    <p:extLst>
      <p:ext uri="{BB962C8B-B14F-4D97-AF65-F5344CB8AC3E}">
        <p14:creationId xmlns:p14="http://schemas.microsoft.com/office/powerpoint/2010/main" val="16051237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DDF8B1-37E9-4C6B-BB1B-9A5A5608D9D4}"/>
              </a:ext>
            </a:extLst>
          </p:cNvPr>
          <p:cNvSpPr>
            <a:spLocks noGrp="1"/>
          </p:cNvSpPr>
          <p:nvPr>
            <p:ph type="title"/>
          </p:nvPr>
        </p:nvSpPr>
        <p:spPr/>
        <p:txBody>
          <a:bodyPr/>
          <a:lstStyle/>
          <a:p>
            <a:r>
              <a:rPr lang="en-CA" dirty="0"/>
              <a:t>Agenda</a:t>
            </a:r>
          </a:p>
        </p:txBody>
      </p:sp>
      <p:sp>
        <p:nvSpPr>
          <p:cNvPr id="3" name="Content Placeholder 2">
            <a:extLst>
              <a:ext uri="{FF2B5EF4-FFF2-40B4-BE49-F238E27FC236}">
                <a16:creationId xmlns:a16="http://schemas.microsoft.com/office/drawing/2014/main" id="{A2F3D35D-DDB4-43C1-AE0C-A92D59D5DDBB}"/>
              </a:ext>
            </a:extLst>
          </p:cNvPr>
          <p:cNvSpPr>
            <a:spLocks noGrp="1"/>
          </p:cNvSpPr>
          <p:nvPr>
            <p:ph idx="1"/>
          </p:nvPr>
        </p:nvSpPr>
        <p:spPr/>
        <p:txBody>
          <a:bodyPr>
            <a:normAutofit/>
          </a:bodyPr>
          <a:lstStyle/>
          <a:p>
            <a:r>
              <a:rPr lang="en-CA" dirty="0"/>
              <a:t>Responsive images</a:t>
            </a:r>
          </a:p>
          <a:p>
            <a:r>
              <a:rPr lang="en-CA" dirty="0"/>
              <a:t>Lab time</a:t>
            </a:r>
          </a:p>
        </p:txBody>
      </p:sp>
    </p:spTree>
    <p:extLst>
      <p:ext uri="{BB962C8B-B14F-4D97-AF65-F5344CB8AC3E}">
        <p14:creationId xmlns:p14="http://schemas.microsoft.com/office/powerpoint/2010/main" val="291875096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13331D-6025-444F-8168-3315F2DAD10D}"/>
              </a:ext>
            </a:extLst>
          </p:cNvPr>
          <p:cNvSpPr>
            <a:spLocks noGrp="1"/>
          </p:cNvSpPr>
          <p:nvPr>
            <p:ph type="title"/>
          </p:nvPr>
        </p:nvSpPr>
        <p:spPr/>
        <p:txBody>
          <a:bodyPr/>
          <a:lstStyle/>
          <a:p>
            <a:r>
              <a:rPr lang="en-US" dirty="0"/>
              <a:t>Responsive Images</a:t>
            </a:r>
          </a:p>
        </p:txBody>
      </p:sp>
      <p:sp>
        <p:nvSpPr>
          <p:cNvPr id="3" name="Content Placeholder 2">
            <a:extLst>
              <a:ext uri="{FF2B5EF4-FFF2-40B4-BE49-F238E27FC236}">
                <a16:creationId xmlns:a16="http://schemas.microsoft.com/office/drawing/2014/main" id="{C82BEA15-06AC-AB41-B93E-FFB1A46D6599}"/>
              </a:ext>
            </a:extLst>
          </p:cNvPr>
          <p:cNvSpPr>
            <a:spLocks noGrp="1"/>
          </p:cNvSpPr>
          <p:nvPr>
            <p:ph idx="1"/>
          </p:nvPr>
        </p:nvSpPr>
        <p:spPr/>
        <p:txBody>
          <a:bodyPr/>
          <a:lstStyle/>
          <a:p>
            <a:r>
              <a:rPr lang="en-US" dirty="0"/>
              <a:t>Responsive web design is fantastic as it allows web developers to write one set of HTML/CSS and JS and serve it for all devices or various sizes from large desktops down to small mobile devices</a:t>
            </a:r>
          </a:p>
          <a:p>
            <a:r>
              <a:rPr lang="en-US" dirty="0"/>
              <a:t>This creates a problem for images however as you could end up in a situation where you are serving a large banner image meant for desktop screens to a tiny mobile phone device</a:t>
            </a:r>
          </a:p>
          <a:p>
            <a:r>
              <a:rPr lang="en-US" dirty="0"/>
              <a:t>Responsive images specification solves this by allowing your web page to serve different sized images to different devices</a:t>
            </a:r>
          </a:p>
        </p:txBody>
      </p:sp>
    </p:spTree>
    <p:extLst>
      <p:ext uri="{BB962C8B-B14F-4D97-AF65-F5344CB8AC3E}">
        <p14:creationId xmlns:p14="http://schemas.microsoft.com/office/powerpoint/2010/main" val="184030781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2F0FD2-FAC9-9344-AE86-68DCE498B06A}"/>
              </a:ext>
            </a:extLst>
          </p:cNvPr>
          <p:cNvSpPr>
            <a:spLocks noGrp="1"/>
          </p:cNvSpPr>
          <p:nvPr>
            <p:ph type="title"/>
          </p:nvPr>
        </p:nvSpPr>
        <p:spPr/>
        <p:txBody>
          <a:bodyPr/>
          <a:lstStyle/>
          <a:p>
            <a:r>
              <a:rPr lang="en-US" dirty="0" err="1"/>
              <a:t>Srcset</a:t>
            </a:r>
            <a:r>
              <a:rPr lang="en-US" dirty="0"/>
              <a:t>, Sizes and Picture</a:t>
            </a:r>
          </a:p>
        </p:txBody>
      </p:sp>
      <p:sp>
        <p:nvSpPr>
          <p:cNvPr id="3" name="Content Placeholder 2">
            <a:extLst>
              <a:ext uri="{FF2B5EF4-FFF2-40B4-BE49-F238E27FC236}">
                <a16:creationId xmlns:a16="http://schemas.microsoft.com/office/drawing/2014/main" id="{B7493C14-8ADA-154B-A2E1-2C393AE9A754}"/>
              </a:ext>
            </a:extLst>
          </p:cNvPr>
          <p:cNvSpPr>
            <a:spLocks noGrp="1"/>
          </p:cNvSpPr>
          <p:nvPr>
            <p:ph idx="1"/>
          </p:nvPr>
        </p:nvSpPr>
        <p:spPr/>
        <p:txBody>
          <a:bodyPr/>
          <a:lstStyle/>
          <a:p>
            <a:r>
              <a:rPr lang="en-US" dirty="0"/>
              <a:t>The responsive images spec provides a few ways to code mobile friendly images</a:t>
            </a:r>
          </a:p>
          <a:p>
            <a:r>
              <a:rPr lang="en-US" dirty="0"/>
              <a:t>Each method has its own use case</a:t>
            </a:r>
          </a:p>
        </p:txBody>
      </p:sp>
    </p:spTree>
    <p:extLst>
      <p:ext uri="{BB962C8B-B14F-4D97-AF65-F5344CB8AC3E}">
        <p14:creationId xmlns:p14="http://schemas.microsoft.com/office/powerpoint/2010/main" val="207570045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9392B-1425-8B45-B333-12CFC88DD652}"/>
              </a:ext>
            </a:extLst>
          </p:cNvPr>
          <p:cNvSpPr>
            <a:spLocks noGrp="1"/>
          </p:cNvSpPr>
          <p:nvPr>
            <p:ph type="title"/>
          </p:nvPr>
        </p:nvSpPr>
        <p:spPr/>
        <p:txBody>
          <a:bodyPr/>
          <a:lstStyle/>
          <a:p>
            <a:r>
              <a:rPr lang="en-US" dirty="0" err="1"/>
              <a:t>Srcset</a:t>
            </a:r>
            <a:r>
              <a:rPr lang="en-US" dirty="0"/>
              <a:t> &amp; Sizes</a:t>
            </a:r>
          </a:p>
        </p:txBody>
      </p:sp>
      <p:sp>
        <p:nvSpPr>
          <p:cNvPr id="3" name="Content Placeholder 2">
            <a:extLst>
              <a:ext uri="{FF2B5EF4-FFF2-40B4-BE49-F238E27FC236}">
                <a16:creationId xmlns:a16="http://schemas.microsoft.com/office/drawing/2014/main" id="{653A2155-5666-A146-97D5-185529C296F6}"/>
              </a:ext>
            </a:extLst>
          </p:cNvPr>
          <p:cNvSpPr>
            <a:spLocks noGrp="1"/>
          </p:cNvSpPr>
          <p:nvPr>
            <p:ph idx="1"/>
          </p:nvPr>
        </p:nvSpPr>
        <p:spPr/>
        <p:txBody>
          <a:bodyPr/>
          <a:lstStyle/>
          <a:p>
            <a:r>
              <a:rPr lang="en-US" dirty="0" err="1"/>
              <a:t>Srcset</a:t>
            </a:r>
            <a:r>
              <a:rPr lang="en-US" dirty="0"/>
              <a:t> &amp; Sizes are new attributes for the standard image tag (&lt;</a:t>
            </a:r>
            <a:r>
              <a:rPr lang="en-US" dirty="0" err="1"/>
              <a:t>img</a:t>
            </a:r>
            <a:r>
              <a:rPr lang="en-US" dirty="0"/>
              <a:t>&gt;)</a:t>
            </a:r>
          </a:p>
          <a:p>
            <a:r>
              <a:rPr lang="en-US" dirty="0" err="1"/>
              <a:t>Srcset</a:t>
            </a:r>
            <a:r>
              <a:rPr lang="en-US" dirty="0"/>
              <a:t> &amp; Sizes can also be used on the “source” tag within the picture (&lt;picture&gt;) element</a:t>
            </a:r>
          </a:p>
          <a:p>
            <a:r>
              <a:rPr lang="en-US" dirty="0" err="1"/>
              <a:t>Srcset</a:t>
            </a:r>
            <a:r>
              <a:rPr lang="en-US" dirty="0"/>
              <a:t> &amp; Sizes provide additional information to the browser to help the browser choose the optimal image for the current device</a:t>
            </a:r>
          </a:p>
        </p:txBody>
      </p:sp>
    </p:spTree>
    <p:extLst>
      <p:ext uri="{BB962C8B-B14F-4D97-AF65-F5344CB8AC3E}">
        <p14:creationId xmlns:p14="http://schemas.microsoft.com/office/powerpoint/2010/main" val="400107406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8EE649-24A3-8149-8270-B1914E6CA4F2}"/>
              </a:ext>
            </a:extLst>
          </p:cNvPr>
          <p:cNvSpPr>
            <a:spLocks noGrp="1"/>
          </p:cNvSpPr>
          <p:nvPr>
            <p:ph type="title"/>
          </p:nvPr>
        </p:nvSpPr>
        <p:spPr/>
        <p:txBody>
          <a:bodyPr/>
          <a:lstStyle/>
          <a:p>
            <a:r>
              <a:rPr lang="en-US" dirty="0" err="1"/>
              <a:t>Srcset</a:t>
            </a:r>
            <a:r>
              <a:rPr lang="en-US" dirty="0"/>
              <a:t> &amp; Sizes</a:t>
            </a:r>
          </a:p>
        </p:txBody>
      </p:sp>
      <p:sp>
        <p:nvSpPr>
          <p:cNvPr id="3" name="Content Placeholder 2">
            <a:extLst>
              <a:ext uri="{FF2B5EF4-FFF2-40B4-BE49-F238E27FC236}">
                <a16:creationId xmlns:a16="http://schemas.microsoft.com/office/drawing/2014/main" id="{FE46FE6F-510F-3243-890A-A1E8156E7449}"/>
              </a:ext>
            </a:extLst>
          </p:cNvPr>
          <p:cNvSpPr>
            <a:spLocks noGrp="1"/>
          </p:cNvSpPr>
          <p:nvPr>
            <p:ph idx="1"/>
          </p:nvPr>
        </p:nvSpPr>
        <p:spPr>
          <a:xfrm>
            <a:off x="838200" y="1825625"/>
            <a:ext cx="9361868" cy="4351338"/>
          </a:xfrm>
        </p:spPr>
        <p:txBody>
          <a:bodyPr/>
          <a:lstStyle/>
          <a:p>
            <a:r>
              <a:rPr lang="en-US" dirty="0"/>
              <a:t>The chart on the next slide shows all information that the browser needs to choose the correct image</a:t>
            </a:r>
          </a:p>
          <a:p>
            <a:r>
              <a:rPr lang="en-US" dirty="0"/>
              <a:t>Note how the browser only knows half information to serve the optimal image</a:t>
            </a:r>
          </a:p>
          <a:p>
            <a:r>
              <a:rPr lang="en-US" dirty="0" err="1"/>
              <a:t>Srcset</a:t>
            </a:r>
            <a:r>
              <a:rPr lang="en-US" dirty="0"/>
              <a:t> &amp; Sizes is designed to give the browser the missing information that it need to serve the optimal image </a:t>
            </a:r>
          </a:p>
        </p:txBody>
      </p:sp>
    </p:spTree>
    <p:extLst>
      <p:ext uri="{BB962C8B-B14F-4D97-AF65-F5344CB8AC3E}">
        <p14:creationId xmlns:p14="http://schemas.microsoft.com/office/powerpoint/2010/main" val="296936564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93E4F0-6F7E-9544-9EAF-847DDAFF00D0}"/>
              </a:ext>
            </a:extLst>
          </p:cNvPr>
          <p:cNvSpPr>
            <a:spLocks noGrp="1"/>
          </p:cNvSpPr>
          <p:nvPr>
            <p:ph type="title"/>
          </p:nvPr>
        </p:nvSpPr>
        <p:spPr>
          <a:xfrm>
            <a:off x="603696" y="365125"/>
            <a:ext cx="10515600" cy="1325563"/>
          </a:xfrm>
        </p:spPr>
        <p:txBody>
          <a:bodyPr/>
          <a:lstStyle/>
          <a:p>
            <a:r>
              <a:rPr lang="en-US" dirty="0" err="1"/>
              <a:t>Srcset</a:t>
            </a:r>
            <a:r>
              <a:rPr lang="en-US" dirty="0"/>
              <a:t> &amp; Sizes</a:t>
            </a:r>
          </a:p>
        </p:txBody>
      </p:sp>
      <p:graphicFrame>
        <p:nvGraphicFramePr>
          <p:cNvPr id="4" name="Content Placeholder 3">
            <a:extLst>
              <a:ext uri="{FF2B5EF4-FFF2-40B4-BE49-F238E27FC236}">
                <a16:creationId xmlns:a16="http://schemas.microsoft.com/office/drawing/2014/main" id="{BA36B708-E437-3349-A8B4-41F219C32D21}"/>
              </a:ext>
            </a:extLst>
          </p:cNvPr>
          <p:cNvGraphicFramePr>
            <a:graphicFrameLocks noGrp="1"/>
          </p:cNvGraphicFramePr>
          <p:nvPr>
            <p:ph idx="1"/>
            <p:extLst>
              <p:ext uri="{D42A27DB-BD31-4B8C-83A1-F6EECF244321}">
                <p14:modId xmlns:p14="http://schemas.microsoft.com/office/powerpoint/2010/main" val="294821511"/>
              </p:ext>
            </p:extLst>
          </p:nvPr>
        </p:nvGraphicFramePr>
        <p:xfrm>
          <a:off x="537960" y="2103120"/>
          <a:ext cx="11116079" cy="2651760"/>
        </p:xfrm>
        <a:graphic>
          <a:graphicData uri="http://schemas.openxmlformats.org/drawingml/2006/table">
            <a:tbl>
              <a:tblPr firstRow="1" bandRow="1">
                <a:tableStyleId>{5C22544A-7EE6-4342-B048-85BDC9FD1C3A}</a:tableStyleId>
              </a:tblPr>
              <a:tblGrid>
                <a:gridCol w="4667451">
                  <a:extLst>
                    <a:ext uri="{9D8B030D-6E8A-4147-A177-3AD203B41FA5}">
                      <a16:colId xmlns:a16="http://schemas.microsoft.com/office/drawing/2014/main" val="708988589"/>
                    </a:ext>
                  </a:extLst>
                </a:gridCol>
                <a:gridCol w="2934037">
                  <a:extLst>
                    <a:ext uri="{9D8B030D-6E8A-4147-A177-3AD203B41FA5}">
                      <a16:colId xmlns:a16="http://schemas.microsoft.com/office/drawing/2014/main" val="4038217473"/>
                    </a:ext>
                  </a:extLst>
                </a:gridCol>
                <a:gridCol w="3514591">
                  <a:extLst>
                    <a:ext uri="{9D8B030D-6E8A-4147-A177-3AD203B41FA5}">
                      <a16:colId xmlns:a16="http://schemas.microsoft.com/office/drawing/2014/main" val="1812872185"/>
                    </a:ext>
                  </a:extLst>
                </a:gridCol>
              </a:tblGrid>
              <a:tr h="370840">
                <a:tc>
                  <a:txBody>
                    <a:bodyPr/>
                    <a:lstStyle/>
                    <a:p>
                      <a:pPr algn="ctr"/>
                      <a:r>
                        <a:rPr lang="en-US" sz="2400" dirty="0"/>
                        <a:t>Variables Needed to Serve the Optimal Image</a:t>
                      </a:r>
                    </a:p>
                  </a:txBody>
                  <a:tcPr anchor="ctr"/>
                </a:tc>
                <a:tc>
                  <a:txBody>
                    <a:bodyPr/>
                    <a:lstStyle/>
                    <a:p>
                      <a:pPr algn="ctr"/>
                      <a:r>
                        <a:rPr lang="en-US" sz="2400" dirty="0"/>
                        <a:t>Known by the Web Developer</a:t>
                      </a:r>
                    </a:p>
                  </a:txBody>
                  <a:tcPr/>
                </a:tc>
                <a:tc>
                  <a:txBody>
                    <a:bodyPr/>
                    <a:lstStyle/>
                    <a:p>
                      <a:pPr algn="ctr"/>
                      <a:r>
                        <a:rPr lang="en-US" sz="2400" dirty="0"/>
                        <a:t>Known by the Browser when Loading the Page</a:t>
                      </a:r>
                    </a:p>
                  </a:txBody>
                  <a:tcPr anchor="ctr"/>
                </a:tc>
                <a:extLst>
                  <a:ext uri="{0D108BD9-81ED-4DB2-BD59-A6C34878D82A}">
                    <a16:rowId xmlns:a16="http://schemas.microsoft.com/office/drawing/2014/main" val="1933840059"/>
                  </a:ext>
                </a:extLst>
              </a:tr>
              <a:tr h="370840">
                <a:tc>
                  <a:txBody>
                    <a:bodyPr/>
                    <a:lstStyle/>
                    <a:p>
                      <a:r>
                        <a:rPr lang="en-US" sz="2400" dirty="0"/>
                        <a:t>Viewport dimensions</a:t>
                      </a:r>
                    </a:p>
                  </a:txBody>
                  <a:tcPr/>
                </a:tc>
                <a:tc>
                  <a:txBody>
                    <a:bodyPr/>
                    <a:lstStyle/>
                    <a:p>
                      <a:pPr algn="ctr"/>
                      <a:r>
                        <a:rPr lang="en-US" sz="2400" dirty="0">
                          <a:solidFill>
                            <a:srgbClr val="FF0000"/>
                          </a:solidFill>
                        </a:rPr>
                        <a:t>No</a:t>
                      </a:r>
                    </a:p>
                  </a:txBody>
                  <a:tcPr/>
                </a:tc>
                <a:tc>
                  <a:txBody>
                    <a:bodyPr/>
                    <a:lstStyle/>
                    <a:p>
                      <a:pPr algn="ctr"/>
                      <a:r>
                        <a:rPr lang="en-US" sz="2400" dirty="0">
                          <a:solidFill>
                            <a:srgbClr val="00B050"/>
                          </a:solidFill>
                        </a:rPr>
                        <a:t>Yes</a:t>
                      </a:r>
                    </a:p>
                  </a:txBody>
                  <a:tcPr/>
                </a:tc>
                <a:extLst>
                  <a:ext uri="{0D108BD9-81ED-4DB2-BD59-A6C34878D82A}">
                    <a16:rowId xmlns:a16="http://schemas.microsoft.com/office/drawing/2014/main" val="443003529"/>
                  </a:ext>
                </a:extLst>
              </a:tr>
              <a:tr h="370840">
                <a:tc>
                  <a:txBody>
                    <a:bodyPr/>
                    <a:lstStyle/>
                    <a:p>
                      <a:r>
                        <a:rPr lang="en-US" sz="2400" dirty="0"/>
                        <a:t>Image size relative to the viewport</a:t>
                      </a:r>
                    </a:p>
                  </a:txBody>
                  <a:tcPr/>
                </a:tc>
                <a:tc>
                  <a:txBody>
                    <a:bodyPr/>
                    <a:lstStyle/>
                    <a:p>
                      <a:pPr algn="ctr"/>
                      <a:r>
                        <a:rPr lang="en-US" sz="2400" dirty="0">
                          <a:solidFill>
                            <a:srgbClr val="00B050"/>
                          </a:solidFill>
                        </a:rPr>
                        <a:t>Yes</a:t>
                      </a:r>
                    </a:p>
                  </a:txBody>
                  <a:tcPr/>
                </a:tc>
                <a:tc>
                  <a:txBody>
                    <a:bodyPr/>
                    <a:lstStyle/>
                    <a:p>
                      <a:pPr algn="ctr"/>
                      <a:r>
                        <a:rPr lang="en-US" sz="2400" dirty="0">
                          <a:solidFill>
                            <a:srgbClr val="FF0000"/>
                          </a:solidFill>
                        </a:rPr>
                        <a:t>No</a:t>
                      </a:r>
                    </a:p>
                  </a:txBody>
                  <a:tcPr/>
                </a:tc>
                <a:extLst>
                  <a:ext uri="{0D108BD9-81ED-4DB2-BD59-A6C34878D82A}">
                    <a16:rowId xmlns:a16="http://schemas.microsoft.com/office/drawing/2014/main" val="2991594301"/>
                  </a:ext>
                </a:extLst>
              </a:tr>
              <a:tr h="370840">
                <a:tc>
                  <a:txBody>
                    <a:bodyPr/>
                    <a:lstStyle/>
                    <a:p>
                      <a:r>
                        <a:rPr lang="en-US" sz="2400" dirty="0"/>
                        <a:t>Screen density</a:t>
                      </a:r>
                    </a:p>
                  </a:txBody>
                  <a:tcPr/>
                </a:tc>
                <a:tc>
                  <a:txBody>
                    <a:bodyPr/>
                    <a:lstStyle/>
                    <a:p>
                      <a:pPr algn="ctr"/>
                      <a:r>
                        <a:rPr lang="en-US" sz="2400" dirty="0">
                          <a:solidFill>
                            <a:srgbClr val="FF0000"/>
                          </a:solidFill>
                        </a:rPr>
                        <a:t>No</a:t>
                      </a:r>
                    </a:p>
                  </a:txBody>
                  <a:tcPr/>
                </a:tc>
                <a:tc>
                  <a:txBody>
                    <a:bodyPr/>
                    <a:lstStyle/>
                    <a:p>
                      <a:pPr algn="ctr"/>
                      <a:r>
                        <a:rPr lang="en-US" sz="2400" dirty="0">
                          <a:solidFill>
                            <a:srgbClr val="00B050"/>
                          </a:solidFill>
                        </a:rPr>
                        <a:t>Yes</a:t>
                      </a:r>
                    </a:p>
                  </a:txBody>
                  <a:tcPr/>
                </a:tc>
                <a:extLst>
                  <a:ext uri="{0D108BD9-81ED-4DB2-BD59-A6C34878D82A}">
                    <a16:rowId xmlns:a16="http://schemas.microsoft.com/office/drawing/2014/main" val="3767332804"/>
                  </a:ext>
                </a:extLst>
              </a:tr>
              <a:tr h="370840">
                <a:tc>
                  <a:txBody>
                    <a:bodyPr/>
                    <a:lstStyle/>
                    <a:p>
                      <a:r>
                        <a:rPr lang="en-US" sz="2400" dirty="0"/>
                        <a:t>Source files’ dimensions</a:t>
                      </a:r>
                    </a:p>
                  </a:txBody>
                  <a:tcPr/>
                </a:tc>
                <a:tc>
                  <a:txBody>
                    <a:bodyPr/>
                    <a:lstStyle/>
                    <a:p>
                      <a:pPr algn="ctr"/>
                      <a:r>
                        <a:rPr lang="en-US" sz="2400" dirty="0">
                          <a:solidFill>
                            <a:srgbClr val="00B050"/>
                          </a:solidFill>
                        </a:rPr>
                        <a:t>Yes</a:t>
                      </a:r>
                    </a:p>
                  </a:txBody>
                  <a:tcPr/>
                </a:tc>
                <a:tc>
                  <a:txBody>
                    <a:bodyPr/>
                    <a:lstStyle/>
                    <a:p>
                      <a:pPr algn="ctr"/>
                      <a:r>
                        <a:rPr lang="en-US" sz="2400" dirty="0">
                          <a:solidFill>
                            <a:srgbClr val="FF0000"/>
                          </a:solidFill>
                        </a:rPr>
                        <a:t>No</a:t>
                      </a:r>
                    </a:p>
                  </a:txBody>
                  <a:tcPr/>
                </a:tc>
                <a:extLst>
                  <a:ext uri="{0D108BD9-81ED-4DB2-BD59-A6C34878D82A}">
                    <a16:rowId xmlns:a16="http://schemas.microsoft.com/office/drawing/2014/main" val="3685902433"/>
                  </a:ext>
                </a:extLst>
              </a:tr>
            </a:tbl>
          </a:graphicData>
        </a:graphic>
      </p:graphicFrame>
      <p:sp>
        <p:nvSpPr>
          <p:cNvPr id="5" name="TextBox 4">
            <a:extLst>
              <a:ext uri="{FF2B5EF4-FFF2-40B4-BE49-F238E27FC236}">
                <a16:creationId xmlns:a16="http://schemas.microsoft.com/office/drawing/2014/main" id="{4F449FBA-E357-EE4F-8E72-29957CEBBAA4}"/>
              </a:ext>
            </a:extLst>
          </p:cNvPr>
          <p:cNvSpPr txBox="1"/>
          <p:nvPr/>
        </p:nvSpPr>
        <p:spPr>
          <a:xfrm>
            <a:off x="603696" y="6308209"/>
            <a:ext cx="10748493" cy="369332"/>
          </a:xfrm>
          <a:prstGeom prst="rect">
            <a:avLst/>
          </a:prstGeom>
          <a:noFill/>
        </p:spPr>
        <p:txBody>
          <a:bodyPr wrap="square" rtlCol="0">
            <a:spAutoFit/>
          </a:bodyPr>
          <a:lstStyle/>
          <a:p>
            <a:r>
              <a:rPr lang="en-US" dirty="0"/>
              <a:t>Chart modified from: </a:t>
            </a:r>
            <a:r>
              <a:rPr lang="en-US" dirty="0">
                <a:hlinkClick r:id="rId2"/>
              </a:rPr>
              <a:t>https://ericportis.com/posts/2014/srcset-sizes/</a:t>
            </a:r>
            <a:endParaRPr lang="en-US" dirty="0"/>
          </a:p>
        </p:txBody>
      </p:sp>
    </p:spTree>
    <p:extLst>
      <p:ext uri="{BB962C8B-B14F-4D97-AF65-F5344CB8AC3E}">
        <p14:creationId xmlns:p14="http://schemas.microsoft.com/office/powerpoint/2010/main" val="73027236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93E4F0-6F7E-9544-9EAF-847DDAFF00D0}"/>
              </a:ext>
            </a:extLst>
          </p:cNvPr>
          <p:cNvSpPr>
            <a:spLocks noGrp="1"/>
          </p:cNvSpPr>
          <p:nvPr>
            <p:ph type="title"/>
          </p:nvPr>
        </p:nvSpPr>
        <p:spPr>
          <a:xfrm>
            <a:off x="603696" y="365125"/>
            <a:ext cx="10515600" cy="1325563"/>
          </a:xfrm>
        </p:spPr>
        <p:txBody>
          <a:bodyPr/>
          <a:lstStyle/>
          <a:p>
            <a:r>
              <a:rPr lang="en-US" dirty="0" err="1"/>
              <a:t>Srcset</a:t>
            </a:r>
            <a:r>
              <a:rPr lang="en-US" dirty="0"/>
              <a:t> &amp; Sizes</a:t>
            </a:r>
          </a:p>
        </p:txBody>
      </p:sp>
      <p:graphicFrame>
        <p:nvGraphicFramePr>
          <p:cNvPr id="4" name="Content Placeholder 3">
            <a:extLst>
              <a:ext uri="{FF2B5EF4-FFF2-40B4-BE49-F238E27FC236}">
                <a16:creationId xmlns:a16="http://schemas.microsoft.com/office/drawing/2014/main" id="{BA36B708-E437-3349-A8B4-41F219C32D21}"/>
              </a:ext>
            </a:extLst>
          </p:cNvPr>
          <p:cNvGraphicFramePr>
            <a:graphicFrameLocks noGrp="1"/>
          </p:cNvGraphicFramePr>
          <p:nvPr>
            <p:ph idx="1"/>
            <p:extLst>
              <p:ext uri="{D42A27DB-BD31-4B8C-83A1-F6EECF244321}">
                <p14:modId xmlns:p14="http://schemas.microsoft.com/office/powerpoint/2010/main" val="3846274003"/>
              </p:ext>
            </p:extLst>
          </p:nvPr>
        </p:nvGraphicFramePr>
        <p:xfrm>
          <a:off x="537960" y="2103120"/>
          <a:ext cx="11116079" cy="2651760"/>
        </p:xfrm>
        <a:graphic>
          <a:graphicData uri="http://schemas.openxmlformats.org/drawingml/2006/table">
            <a:tbl>
              <a:tblPr firstRow="1" bandRow="1">
                <a:tableStyleId>{5C22544A-7EE6-4342-B048-85BDC9FD1C3A}</a:tableStyleId>
              </a:tblPr>
              <a:tblGrid>
                <a:gridCol w="4667451">
                  <a:extLst>
                    <a:ext uri="{9D8B030D-6E8A-4147-A177-3AD203B41FA5}">
                      <a16:colId xmlns:a16="http://schemas.microsoft.com/office/drawing/2014/main" val="708988589"/>
                    </a:ext>
                  </a:extLst>
                </a:gridCol>
                <a:gridCol w="2934037">
                  <a:extLst>
                    <a:ext uri="{9D8B030D-6E8A-4147-A177-3AD203B41FA5}">
                      <a16:colId xmlns:a16="http://schemas.microsoft.com/office/drawing/2014/main" val="4038217473"/>
                    </a:ext>
                  </a:extLst>
                </a:gridCol>
                <a:gridCol w="3514591">
                  <a:extLst>
                    <a:ext uri="{9D8B030D-6E8A-4147-A177-3AD203B41FA5}">
                      <a16:colId xmlns:a16="http://schemas.microsoft.com/office/drawing/2014/main" val="1812872185"/>
                    </a:ext>
                  </a:extLst>
                </a:gridCol>
              </a:tblGrid>
              <a:tr h="370840">
                <a:tc>
                  <a:txBody>
                    <a:bodyPr/>
                    <a:lstStyle/>
                    <a:p>
                      <a:pPr algn="ctr"/>
                      <a:r>
                        <a:rPr lang="en-US" sz="2400" dirty="0"/>
                        <a:t>Variables Needed to Serve the Optimal Image</a:t>
                      </a:r>
                    </a:p>
                  </a:txBody>
                  <a:tcPr anchor="ctr"/>
                </a:tc>
                <a:tc>
                  <a:txBody>
                    <a:bodyPr/>
                    <a:lstStyle/>
                    <a:p>
                      <a:pPr algn="ctr"/>
                      <a:r>
                        <a:rPr lang="en-US" sz="2400" dirty="0"/>
                        <a:t>Known by the Web Developer</a:t>
                      </a:r>
                    </a:p>
                  </a:txBody>
                  <a:tcPr/>
                </a:tc>
                <a:tc>
                  <a:txBody>
                    <a:bodyPr/>
                    <a:lstStyle/>
                    <a:p>
                      <a:pPr algn="ctr"/>
                      <a:r>
                        <a:rPr lang="en-US" sz="2400" dirty="0"/>
                        <a:t>Known by the Browser when Loading the Page</a:t>
                      </a:r>
                    </a:p>
                  </a:txBody>
                  <a:tcPr anchor="ctr"/>
                </a:tc>
                <a:extLst>
                  <a:ext uri="{0D108BD9-81ED-4DB2-BD59-A6C34878D82A}">
                    <a16:rowId xmlns:a16="http://schemas.microsoft.com/office/drawing/2014/main" val="1933840059"/>
                  </a:ext>
                </a:extLst>
              </a:tr>
              <a:tr h="370840">
                <a:tc>
                  <a:txBody>
                    <a:bodyPr/>
                    <a:lstStyle/>
                    <a:p>
                      <a:r>
                        <a:rPr lang="en-US" sz="2400" dirty="0"/>
                        <a:t>Viewport dimensions</a:t>
                      </a:r>
                    </a:p>
                  </a:txBody>
                  <a:tcPr/>
                </a:tc>
                <a:tc>
                  <a:txBody>
                    <a:bodyPr/>
                    <a:lstStyle/>
                    <a:p>
                      <a:pPr algn="ctr"/>
                      <a:r>
                        <a:rPr lang="en-US" sz="2400" dirty="0">
                          <a:solidFill>
                            <a:srgbClr val="FF0000"/>
                          </a:solidFill>
                        </a:rPr>
                        <a:t>No</a:t>
                      </a:r>
                    </a:p>
                  </a:txBody>
                  <a:tcPr/>
                </a:tc>
                <a:tc>
                  <a:txBody>
                    <a:bodyPr/>
                    <a:lstStyle/>
                    <a:p>
                      <a:pPr algn="ctr"/>
                      <a:r>
                        <a:rPr lang="en-US" sz="2400" dirty="0">
                          <a:solidFill>
                            <a:srgbClr val="00B050"/>
                          </a:solidFill>
                        </a:rPr>
                        <a:t>Yes</a:t>
                      </a:r>
                    </a:p>
                  </a:txBody>
                  <a:tcPr/>
                </a:tc>
                <a:extLst>
                  <a:ext uri="{0D108BD9-81ED-4DB2-BD59-A6C34878D82A}">
                    <a16:rowId xmlns:a16="http://schemas.microsoft.com/office/drawing/2014/main" val="443003529"/>
                  </a:ext>
                </a:extLst>
              </a:tr>
              <a:tr h="370840">
                <a:tc>
                  <a:txBody>
                    <a:bodyPr/>
                    <a:lstStyle/>
                    <a:p>
                      <a:r>
                        <a:rPr lang="en-US" sz="2400" dirty="0"/>
                        <a:t>Image size relative to the viewport</a:t>
                      </a:r>
                    </a:p>
                  </a:txBody>
                  <a:tcPr/>
                </a:tc>
                <a:tc>
                  <a:txBody>
                    <a:bodyPr/>
                    <a:lstStyle/>
                    <a:p>
                      <a:pPr algn="ctr"/>
                      <a:r>
                        <a:rPr lang="en-US" sz="2400" dirty="0">
                          <a:solidFill>
                            <a:srgbClr val="00B050"/>
                          </a:solidFill>
                        </a:rPr>
                        <a:t>Yes</a:t>
                      </a:r>
                    </a:p>
                  </a:txBody>
                  <a:tcPr/>
                </a:tc>
                <a:tc>
                  <a:txBody>
                    <a:bodyPr/>
                    <a:lstStyle/>
                    <a:p>
                      <a:pPr algn="ctr"/>
                      <a:r>
                        <a:rPr lang="en-US" sz="2400" strike="sngStrike" dirty="0">
                          <a:solidFill>
                            <a:srgbClr val="FF0000"/>
                          </a:solidFill>
                        </a:rPr>
                        <a:t>No</a:t>
                      </a:r>
                      <a:r>
                        <a:rPr lang="en-US" sz="2400" dirty="0">
                          <a:solidFill>
                            <a:srgbClr val="FF0000"/>
                          </a:solidFill>
                        </a:rPr>
                        <a:t> </a:t>
                      </a:r>
                      <a:r>
                        <a:rPr lang="en-US" sz="2400" dirty="0">
                          <a:solidFill>
                            <a:srgbClr val="00B050"/>
                          </a:solidFill>
                        </a:rPr>
                        <a:t>Yes, via sizes</a:t>
                      </a:r>
                    </a:p>
                  </a:txBody>
                  <a:tcPr/>
                </a:tc>
                <a:extLst>
                  <a:ext uri="{0D108BD9-81ED-4DB2-BD59-A6C34878D82A}">
                    <a16:rowId xmlns:a16="http://schemas.microsoft.com/office/drawing/2014/main" val="2991594301"/>
                  </a:ext>
                </a:extLst>
              </a:tr>
              <a:tr h="370840">
                <a:tc>
                  <a:txBody>
                    <a:bodyPr/>
                    <a:lstStyle/>
                    <a:p>
                      <a:r>
                        <a:rPr lang="en-US" sz="2400" dirty="0"/>
                        <a:t>Screen density</a:t>
                      </a:r>
                    </a:p>
                  </a:txBody>
                  <a:tcPr/>
                </a:tc>
                <a:tc>
                  <a:txBody>
                    <a:bodyPr/>
                    <a:lstStyle/>
                    <a:p>
                      <a:pPr algn="ctr"/>
                      <a:r>
                        <a:rPr lang="en-US" sz="2400" dirty="0">
                          <a:solidFill>
                            <a:srgbClr val="FF0000"/>
                          </a:solidFill>
                        </a:rPr>
                        <a:t>No</a:t>
                      </a:r>
                    </a:p>
                  </a:txBody>
                  <a:tcPr/>
                </a:tc>
                <a:tc>
                  <a:txBody>
                    <a:bodyPr/>
                    <a:lstStyle/>
                    <a:p>
                      <a:pPr algn="ctr"/>
                      <a:r>
                        <a:rPr lang="en-US" sz="2400" dirty="0">
                          <a:solidFill>
                            <a:srgbClr val="00B050"/>
                          </a:solidFill>
                        </a:rPr>
                        <a:t>Yes</a:t>
                      </a:r>
                    </a:p>
                  </a:txBody>
                  <a:tcPr/>
                </a:tc>
                <a:extLst>
                  <a:ext uri="{0D108BD9-81ED-4DB2-BD59-A6C34878D82A}">
                    <a16:rowId xmlns:a16="http://schemas.microsoft.com/office/drawing/2014/main" val="3767332804"/>
                  </a:ext>
                </a:extLst>
              </a:tr>
              <a:tr h="370840">
                <a:tc>
                  <a:txBody>
                    <a:bodyPr/>
                    <a:lstStyle/>
                    <a:p>
                      <a:r>
                        <a:rPr lang="en-US" sz="2400" dirty="0"/>
                        <a:t>Source files’ dimensions</a:t>
                      </a:r>
                    </a:p>
                  </a:txBody>
                  <a:tcPr/>
                </a:tc>
                <a:tc>
                  <a:txBody>
                    <a:bodyPr/>
                    <a:lstStyle/>
                    <a:p>
                      <a:pPr algn="ctr"/>
                      <a:r>
                        <a:rPr lang="en-US" sz="2400" dirty="0">
                          <a:solidFill>
                            <a:srgbClr val="00B050"/>
                          </a:solidFill>
                        </a:rPr>
                        <a:t>Yes</a:t>
                      </a:r>
                    </a:p>
                  </a:txBody>
                  <a:tcPr/>
                </a:tc>
                <a:tc>
                  <a:txBody>
                    <a:bodyPr/>
                    <a:lstStyle/>
                    <a:p>
                      <a:pPr algn="ctr"/>
                      <a:r>
                        <a:rPr lang="en-US" sz="2400" strike="sngStrike" dirty="0">
                          <a:solidFill>
                            <a:srgbClr val="FF0000"/>
                          </a:solidFill>
                        </a:rPr>
                        <a:t>No</a:t>
                      </a:r>
                      <a:r>
                        <a:rPr lang="en-US" sz="2400" dirty="0">
                          <a:solidFill>
                            <a:srgbClr val="FF0000"/>
                          </a:solidFill>
                        </a:rPr>
                        <a:t> </a:t>
                      </a:r>
                      <a:r>
                        <a:rPr lang="en-US" sz="2400" dirty="0">
                          <a:solidFill>
                            <a:srgbClr val="00B050"/>
                          </a:solidFill>
                        </a:rPr>
                        <a:t>Yes, via </a:t>
                      </a:r>
                      <a:r>
                        <a:rPr lang="en-US" sz="2400" dirty="0" err="1">
                          <a:solidFill>
                            <a:srgbClr val="00B050"/>
                          </a:solidFill>
                        </a:rPr>
                        <a:t>srcset</a:t>
                      </a:r>
                      <a:endParaRPr lang="en-US" sz="2400" dirty="0">
                        <a:solidFill>
                          <a:srgbClr val="00B050"/>
                        </a:solidFill>
                      </a:endParaRPr>
                    </a:p>
                  </a:txBody>
                  <a:tcPr/>
                </a:tc>
                <a:extLst>
                  <a:ext uri="{0D108BD9-81ED-4DB2-BD59-A6C34878D82A}">
                    <a16:rowId xmlns:a16="http://schemas.microsoft.com/office/drawing/2014/main" val="3685902433"/>
                  </a:ext>
                </a:extLst>
              </a:tr>
            </a:tbl>
          </a:graphicData>
        </a:graphic>
      </p:graphicFrame>
      <p:sp>
        <p:nvSpPr>
          <p:cNvPr id="5" name="TextBox 4">
            <a:extLst>
              <a:ext uri="{FF2B5EF4-FFF2-40B4-BE49-F238E27FC236}">
                <a16:creationId xmlns:a16="http://schemas.microsoft.com/office/drawing/2014/main" id="{4F449FBA-E357-EE4F-8E72-29957CEBBAA4}"/>
              </a:ext>
            </a:extLst>
          </p:cNvPr>
          <p:cNvSpPr txBox="1"/>
          <p:nvPr/>
        </p:nvSpPr>
        <p:spPr>
          <a:xfrm>
            <a:off x="603696" y="6308209"/>
            <a:ext cx="10748493" cy="369332"/>
          </a:xfrm>
          <a:prstGeom prst="rect">
            <a:avLst/>
          </a:prstGeom>
          <a:noFill/>
        </p:spPr>
        <p:txBody>
          <a:bodyPr wrap="square" rtlCol="0">
            <a:spAutoFit/>
          </a:bodyPr>
          <a:lstStyle/>
          <a:p>
            <a:r>
              <a:rPr lang="en-US" dirty="0"/>
              <a:t>Chart modified from: </a:t>
            </a:r>
            <a:r>
              <a:rPr lang="en-US" dirty="0">
                <a:hlinkClick r:id="rId2"/>
              </a:rPr>
              <a:t>https://ericportis.com/posts/2014/srcset-sizes/</a:t>
            </a:r>
            <a:endParaRPr lang="en-US" dirty="0"/>
          </a:p>
        </p:txBody>
      </p:sp>
    </p:spTree>
    <p:extLst>
      <p:ext uri="{BB962C8B-B14F-4D97-AF65-F5344CB8AC3E}">
        <p14:creationId xmlns:p14="http://schemas.microsoft.com/office/powerpoint/2010/main" val="16544606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4D0ACB-27EB-5141-B4FE-2EBAEFDC7D45}"/>
              </a:ext>
            </a:extLst>
          </p:cNvPr>
          <p:cNvSpPr>
            <a:spLocks noGrp="1"/>
          </p:cNvSpPr>
          <p:nvPr>
            <p:ph type="title"/>
          </p:nvPr>
        </p:nvSpPr>
        <p:spPr/>
        <p:txBody>
          <a:bodyPr/>
          <a:lstStyle/>
          <a:p>
            <a:r>
              <a:rPr lang="en-US" dirty="0" err="1"/>
              <a:t>Srcset</a:t>
            </a:r>
            <a:r>
              <a:rPr lang="en-US" dirty="0"/>
              <a:t> &amp; Sizes Syntax</a:t>
            </a:r>
          </a:p>
        </p:txBody>
      </p:sp>
      <p:sp>
        <p:nvSpPr>
          <p:cNvPr id="4" name="Rectangle 3">
            <a:extLst>
              <a:ext uri="{FF2B5EF4-FFF2-40B4-BE49-F238E27FC236}">
                <a16:creationId xmlns:a16="http://schemas.microsoft.com/office/drawing/2014/main" id="{964E78C0-0EC8-C440-A927-CEDD4F4068D7}"/>
              </a:ext>
            </a:extLst>
          </p:cNvPr>
          <p:cNvSpPr/>
          <p:nvPr/>
        </p:nvSpPr>
        <p:spPr>
          <a:xfrm>
            <a:off x="593501" y="3140810"/>
            <a:ext cx="8859593" cy="2031325"/>
          </a:xfrm>
          <a:prstGeom prst="rect">
            <a:avLst/>
          </a:prstGeom>
          <a:solidFill>
            <a:schemeClr val="tx1"/>
          </a:solidFill>
        </p:spPr>
        <p:txBody>
          <a:bodyPr wrap="square">
            <a:spAutoFit/>
          </a:bodyPr>
          <a:lstStyle/>
          <a:p>
            <a:r>
              <a:rPr lang="en-CA" dirty="0">
                <a:solidFill>
                  <a:srgbClr val="808080"/>
                </a:solidFill>
                <a:latin typeface="Menlo" panose="020B0609030804020204" pitchFamily="49" charset="0"/>
              </a:rPr>
              <a:t>&lt;</a:t>
            </a:r>
            <a:r>
              <a:rPr lang="en-CA" dirty="0" err="1">
                <a:solidFill>
                  <a:srgbClr val="569CD6"/>
                </a:solidFill>
                <a:latin typeface="Menlo" panose="020B0609030804020204" pitchFamily="49" charset="0"/>
              </a:rPr>
              <a:t>img</a:t>
            </a:r>
            <a:r>
              <a:rPr lang="en-CA" dirty="0">
                <a:solidFill>
                  <a:srgbClr val="D4D4D4"/>
                </a:solidFill>
                <a:latin typeface="Menlo" panose="020B0609030804020204" pitchFamily="49" charset="0"/>
              </a:rPr>
              <a:t> </a:t>
            </a:r>
            <a:r>
              <a:rPr lang="en-CA" dirty="0" err="1">
                <a:solidFill>
                  <a:srgbClr val="9CDCFE"/>
                </a:solidFill>
                <a:latin typeface="Menlo" panose="020B0609030804020204" pitchFamily="49" charset="0"/>
              </a:rPr>
              <a:t>src</a:t>
            </a:r>
            <a:r>
              <a:rPr lang="en-CA" dirty="0">
                <a:solidFill>
                  <a:srgbClr val="D4D4D4"/>
                </a:solidFill>
                <a:latin typeface="Menlo" panose="020B0609030804020204" pitchFamily="49" charset="0"/>
              </a:rPr>
              <a:t>=</a:t>
            </a:r>
            <a:r>
              <a:rPr lang="en-CA" dirty="0">
                <a:solidFill>
                  <a:srgbClr val="CE9178"/>
                </a:solidFill>
                <a:latin typeface="Menlo" panose="020B0609030804020204" pitchFamily="49" charset="0"/>
              </a:rPr>
              <a:t>"images/city-</a:t>
            </a:r>
            <a:r>
              <a:rPr lang="en-CA" dirty="0" err="1">
                <a:solidFill>
                  <a:srgbClr val="CE9178"/>
                </a:solidFill>
                <a:latin typeface="Menlo" panose="020B0609030804020204" pitchFamily="49" charset="0"/>
              </a:rPr>
              <a:t>large.jpg</a:t>
            </a:r>
            <a:r>
              <a:rPr lang="en-CA" dirty="0">
                <a:solidFill>
                  <a:srgbClr val="CE9178"/>
                </a:solidFill>
                <a:latin typeface="Menlo" panose="020B0609030804020204" pitchFamily="49" charset="0"/>
              </a:rPr>
              <a:t>"</a:t>
            </a:r>
            <a:r>
              <a:rPr lang="en-CA" dirty="0">
                <a:solidFill>
                  <a:srgbClr val="D4D4D4"/>
                </a:solidFill>
                <a:latin typeface="Menlo" panose="020B0609030804020204" pitchFamily="49" charset="0"/>
              </a:rPr>
              <a:t> </a:t>
            </a:r>
          </a:p>
          <a:p>
            <a:r>
              <a:rPr lang="en-CA" dirty="0">
                <a:solidFill>
                  <a:srgbClr val="9CDCFE"/>
                </a:solidFill>
                <a:latin typeface="Menlo" panose="020B0609030804020204" pitchFamily="49" charset="0"/>
              </a:rPr>
              <a:t>     alt</a:t>
            </a:r>
            <a:r>
              <a:rPr lang="en-CA" dirty="0">
                <a:solidFill>
                  <a:srgbClr val="D4D4D4"/>
                </a:solidFill>
                <a:latin typeface="Menlo" panose="020B0609030804020204" pitchFamily="49" charset="0"/>
              </a:rPr>
              <a:t>=</a:t>
            </a:r>
            <a:r>
              <a:rPr lang="en-CA" dirty="0">
                <a:solidFill>
                  <a:srgbClr val="CE9178"/>
                </a:solidFill>
                <a:latin typeface="Menlo" panose="020B0609030804020204" pitchFamily="49" charset="0"/>
              </a:rPr>
              <a:t>"Vancouver"</a:t>
            </a:r>
            <a:endParaRPr lang="en-CA" dirty="0">
              <a:solidFill>
                <a:srgbClr val="D4D4D4"/>
              </a:solidFill>
              <a:latin typeface="Menlo" panose="020B0609030804020204" pitchFamily="49" charset="0"/>
            </a:endParaRPr>
          </a:p>
          <a:p>
            <a:r>
              <a:rPr lang="en-CA" dirty="0">
                <a:solidFill>
                  <a:srgbClr val="9CDCFE"/>
                </a:solidFill>
                <a:latin typeface="Menlo" panose="020B0609030804020204" pitchFamily="49" charset="0"/>
              </a:rPr>
              <a:t>     </a:t>
            </a:r>
            <a:r>
              <a:rPr lang="en-CA" dirty="0" err="1">
                <a:solidFill>
                  <a:srgbClr val="9CDCFE"/>
                </a:solidFill>
                <a:latin typeface="Menlo" panose="020B0609030804020204" pitchFamily="49" charset="0"/>
              </a:rPr>
              <a:t>srcset</a:t>
            </a:r>
            <a:r>
              <a:rPr lang="en-CA" dirty="0">
                <a:solidFill>
                  <a:srgbClr val="D4D4D4"/>
                </a:solidFill>
                <a:latin typeface="Menlo" panose="020B0609030804020204" pitchFamily="49" charset="0"/>
              </a:rPr>
              <a:t>=</a:t>
            </a:r>
            <a:r>
              <a:rPr lang="en-CA" dirty="0">
                <a:solidFill>
                  <a:srgbClr val="CE9178"/>
                </a:solidFill>
                <a:latin typeface="Menlo" panose="020B0609030804020204" pitchFamily="49" charset="0"/>
              </a:rPr>
              <a:t>"images/city-</a:t>
            </a:r>
            <a:r>
              <a:rPr lang="en-CA" dirty="0" err="1">
                <a:solidFill>
                  <a:srgbClr val="CE9178"/>
                </a:solidFill>
                <a:latin typeface="Menlo" panose="020B0609030804020204" pitchFamily="49" charset="0"/>
              </a:rPr>
              <a:t>retina.jpg</a:t>
            </a:r>
            <a:r>
              <a:rPr lang="en-CA" dirty="0">
                <a:solidFill>
                  <a:srgbClr val="CE9178"/>
                </a:solidFill>
                <a:latin typeface="Menlo" panose="020B0609030804020204" pitchFamily="49" charset="0"/>
              </a:rPr>
              <a:t> 2400w,</a:t>
            </a:r>
            <a:endParaRPr lang="en-CA" dirty="0">
              <a:solidFill>
                <a:srgbClr val="D4D4D4"/>
              </a:solidFill>
              <a:latin typeface="Menlo" panose="020B0609030804020204" pitchFamily="49" charset="0"/>
            </a:endParaRPr>
          </a:p>
          <a:p>
            <a:r>
              <a:rPr lang="en-CA" dirty="0">
                <a:solidFill>
                  <a:srgbClr val="CE9178"/>
                </a:solidFill>
                <a:latin typeface="Menlo" panose="020B0609030804020204" pitchFamily="49" charset="0"/>
              </a:rPr>
              <a:t>             images/city-</a:t>
            </a:r>
            <a:r>
              <a:rPr lang="en-CA" dirty="0" err="1">
                <a:solidFill>
                  <a:srgbClr val="CE9178"/>
                </a:solidFill>
                <a:latin typeface="Menlo" panose="020B0609030804020204" pitchFamily="49" charset="0"/>
              </a:rPr>
              <a:t>large.jpg</a:t>
            </a:r>
            <a:r>
              <a:rPr lang="en-CA" dirty="0">
                <a:solidFill>
                  <a:srgbClr val="CE9178"/>
                </a:solidFill>
                <a:latin typeface="Menlo" panose="020B0609030804020204" pitchFamily="49" charset="0"/>
              </a:rPr>
              <a:t> 1200w,</a:t>
            </a:r>
            <a:endParaRPr lang="en-CA" dirty="0">
              <a:solidFill>
                <a:srgbClr val="D4D4D4"/>
              </a:solidFill>
              <a:latin typeface="Menlo" panose="020B0609030804020204" pitchFamily="49" charset="0"/>
            </a:endParaRPr>
          </a:p>
          <a:p>
            <a:r>
              <a:rPr lang="en-CA" dirty="0">
                <a:solidFill>
                  <a:srgbClr val="CE9178"/>
                </a:solidFill>
                <a:latin typeface="Menlo" panose="020B0609030804020204" pitchFamily="49" charset="0"/>
              </a:rPr>
              <a:t>             images/city-</a:t>
            </a:r>
            <a:r>
              <a:rPr lang="en-CA" dirty="0" err="1">
                <a:solidFill>
                  <a:srgbClr val="CE9178"/>
                </a:solidFill>
                <a:latin typeface="Menlo" panose="020B0609030804020204" pitchFamily="49" charset="0"/>
              </a:rPr>
              <a:t>medium.jpg</a:t>
            </a:r>
            <a:r>
              <a:rPr lang="en-CA" dirty="0">
                <a:solidFill>
                  <a:srgbClr val="CE9178"/>
                </a:solidFill>
                <a:latin typeface="Menlo" panose="020B0609030804020204" pitchFamily="49" charset="0"/>
              </a:rPr>
              <a:t> 800w,</a:t>
            </a:r>
            <a:endParaRPr lang="en-CA" dirty="0">
              <a:solidFill>
                <a:srgbClr val="D4D4D4"/>
              </a:solidFill>
              <a:latin typeface="Menlo" panose="020B0609030804020204" pitchFamily="49" charset="0"/>
            </a:endParaRPr>
          </a:p>
          <a:p>
            <a:r>
              <a:rPr lang="en-CA" dirty="0">
                <a:solidFill>
                  <a:srgbClr val="CE9178"/>
                </a:solidFill>
                <a:latin typeface="Menlo" panose="020B0609030804020204" pitchFamily="49" charset="0"/>
              </a:rPr>
              <a:t>             images/city-</a:t>
            </a:r>
            <a:r>
              <a:rPr lang="en-CA" dirty="0" err="1">
                <a:solidFill>
                  <a:srgbClr val="CE9178"/>
                </a:solidFill>
                <a:latin typeface="Menlo" panose="020B0609030804020204" pitchFamily="49" charset="0"/>
              </a:rPr>
              <a:t>small.jpg</a:t>
            </a:r>
            <a:r>
              <a:rPr lang="en-CA" dirty="0">
                <a:solidFill>
                  <a:srgbClr val="CE9178"/>
                </a:solidFill>
                <a:latin typeface="Menlo" panose="020B0609030804020204" pitchFamily="49" charset="0"/>
              </a:rPr>
              <a:t> 400w"</a:t>
            </a:r>
            <a:endParaRPr lang="en-CA" dirty="0">
              <a:solidFill>
                <a:srgbClr val="D4D4D4"/>
              </a:solidFill>
              <a:latin typeface="Menlo" panose="020B0609030804020204" pitchFamily="49" charset="0"/>
            </a:endParaRPr>
          </a:p>
          <a:p>
            <a:r>
              <a:rPr lang="en-CA" dirty="0">
                <a:solidFill>
                  <a:srgbClr val="9CDCFE"/>
                </a:solidFill>
                <a:latin typeface="Menlo" panose="020B0609030804020204" pitchFamily="49" charset="0"/>
              </a:rPr>
              <a:t>     sizes</a:t>
            </a:r>
            <a:r>
              <a:rPr lang="en-CA" dirty="0">
                <a:solidFill>
                  <a:srgbClr val="D4D4D4"/>
                </a:solidFill>
                <a:latin typeface="Menlo" panose="020B0609030804020204" pitchFamily="49" charset="0"/>
              </a:rPr>
              <a:t>=</a:t>
            </a:r>
            <a:r>
              <a:rPr lang="en-CA" dirty="0">
                <a:solidFill>
                  <a:srgbClr val="CE9178"/>
                </a:solidFill>
                <a:latin typeface="Menlo" panose="020B0609030804020204" pitchFamily="49" charset="0"/>
              </a:rPr>
              <a:t>"(max-width: 1260px) calc(100vw - 60px),</a:t>
            </a:r>
            <a:r>
              <a:rPr lang="en-CA" dirty="0">
                <a:solidFill>
                  <a:srgbClr val="D4D4D4"/>
                </a:solidFill>
                <a:latin typeface="Menlo" panose="020B0609030804020204" pitchFamily="49" charset="0"/>
              </a:rPr>
              <a:t> </a:t>
            </a:r>
            <a:r>
              <a:rPr lang="en-CA" dirty="0">
                <a:solidFill>
                  <a:srgbClr val="CE9178"/>
                </a:solidFill>
                <a:latin typeface="Menlo" panose="020B0609030804020204" pitchFamily="49" charset="0"/>
              </a:rPr>
              <a:t>1200px"</a:t>
            </a:r>
            <a:r>
              <a:rPr lang="en-CA" dirty="0">
                <a:solidFill>
                  <a:srgbClr val="808080"/>
                </a:solidFill>
                <a:latin typeface="Menlo" panose="020B0609030804020204" pitchFamily="49" charset="0"/>
              </a:rPr>
              <a:t>&gt;</a:t>
            </a:r>
            <a:endParaRPr lang="en-CA" b="0" dirty="0">
              <a:solidFill>
                <a:srgbClr val="D4D4D4"/>
              </a:solidFill>
              <a:effectLst/>
              <a:latin typeface="Menlo" panose="020B0609030804020204" pitchFamily="49" charset="0"/>
            </a:endParaRPr>
          </a:p>
        </p:txBody>
      </p:sp>
      <p:sp>
        <p:nvSpPr>
          <p:cNvPr id="5" name="Down Arrow 4">
            <a:extLst>
              <a:ext uri="{FF2B5EF4-FFF2-40B4-BE49-F238E27FC236}">
                <a16:creationId xmlns:a16="http://schemas.microsoft.com/office/drawing/2014/main" id="{3C6160DF-A608-1B4E-86C4-EDC5E0450527}"/>
              </a:ext>
            </a:extLst>
          </p:cNvPr>
          <p:cNvSpPr/>
          <p:nvPr/>
        </p:nvSpPr>
        <p:spPr>
          <a:xfrm rot="1985250">
            <a:off x="5830013" y="1269582"/>
            <a:ext cx="161295" cy="2515010"/>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6B3FDA68-9B86-F84E-9D84-5713377DF0DD}"/>
              </a:ext>
            </a:extLst>
          </p:cNvPr>
          <p:cNvSpPr txBox="1"/>
          <p:nvPr/>
        </p:nvSpPr>
        <p:spPr>
          <a:xfrm>
            <a:off x="6754739" y="326488"/>
            <a:ext cx="4092538" cy="1477328"/>
          </a:xfrm>
          <a:prstGeom prst="rect">
            <a:avLst/>
          </a:prstGeom>
          <a:noFill/>
          <a:ln>
            <a:solidFill>
              <a:schemeClr val="tx1"/>
            </a:solidFill>
          </a:ln>
        </p:spPr>
        <p:txBody>
          <a:bodyPr wrap="square" rtlCol="0">
            <a:spAutoFit/>
          </a:bodyPr>
          <a:lstStyle/>
          <a:p>
            <a:r>
              <a:rPr lang="en-US" dirty="0" err="1"/>
              <a:t>Srcset</a:t>
            </a:r>
            <a:r>
              <a:rPr lang="en-US" dirty="0"/>
              <a:t> provides the browser with a list of images to choose from. The width descriptors (2400w) beside each image tell the browser how wide an image is in pixels using the “w” value.</a:t>
            </a:r>
          </a:p>
        </p:txBody>
      </p:sp>
      <p:sp>
        <p:nvSpPr>
          <p:cNvPr id="7" name="TextBox 6">
            <a:extLst>
              <a:ext uri="{FF2B5EF4-FFF2-40B4-BE49-F238E27FC236}">
                <a16:creationId xmlns:a16="http://schemas.microsoft.com/office/drawing/2014/main" id="{9E285B9E-30A4-C044-A968-F08D09A0BBEE}"/>
              </a:ext>
            </a:extLst>
          </p:cNvPr>
          <p:cNvSpPr txBox="1"/>
          <p:nvPr/>
        </p:nvSpPr>
        <p:spPr>
          <a:xfrm>
            <a:off x="7275913" y="2031666"/>
            <a:ext cx="4354362" cy="2308324"/>
          </a:xfrm>
          <a:prstGeom prst="rect">
            <a:avLst/>
          </a:prstGeom>
          <a:solidFill>
            <a:srgbClr val="F4CDD3"/>
          </a:solidFill>
          <a:ln>
            <a:solidFill>
              <a:schemeClr val="tx1"/>
            </a:solidFill>
          </a:ln>
        </p:spPr>
        <p:txBody>
          <a:bodyPr wrap="square" rtlCol="0">
            <a:spAutoFit/>
          </a:bodyPr>
          <a:lstStyle/>
          <a:p>
            <a:r>
              <a:rPr lang="en-US" b="1" dirty="0"/>
              <a:t>IMPORTANT:</a:t>
            </a:r>
            <a:r>
              <a:rPr lang="en-US" dirty="0"/>
              <a:t> The widths listed in the </a:t>
            </a:r>
            <a:r>
              <a:rPr lang="en-US" dirty="0" err="1"/>
              <a:t>srcset</a:t>
            </a:r>
            <a:r>
              <a:rPr lang="en-US" dirty="0"/>
              <a:t> attribute are not made up values. They must equal the true width of the image in pixels. You can find out the width of an image by getting info about the image file from your operating system. </a:t>
            </a:r>
          </a:p>
          <a:p>
            <a:br>
              <a:rPr lang="en-US" dirty="0"/>
            </a:br>
            <a:r>
              <a:rPr lang="en-US" b="1" dirty="0"/>
              <a:t>DO NOT MAKE THESE NUMBERS UP!!!</a:t>
            </a:r>
          </a:p>
        </p:txBody>
      </p:sp>
      <p:sp>
        <p:nvSpPr>
          <p:cNvPr id="8" name="Down Arrow 7">
            <a:extLst>
              <a:ext uri="{FF2B5EF4-FFF2-40B4-BE49-F238E27FC236}">
                <a16:creationId xmlns:a16="http://schemas.microsoft.com/office/drawing/2014/main" id="{5F9ED219-A970-6B45-B6B2-13EC64375DF3}"/>
              </a:ext>
            </a:extLst>
          </p:cNvPr>
          <p:cNvSpPr/>
          <p:nvPr/>
        </p:nvSpPr>
        <p:spPr>
          <a:xfrm rot="3879826">
            <a:off x="6665055" y="3145920"/>
            <a:ext cx="180001" cy="783799"/>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5ADA2E0B-B43F-5049-9139-C91C3F32C487}"/>
              </a:ext>
            </a:extLst>
          </p:cNvPr>
          <p:cNvSpPr txBox="1"/>
          <p:nvPr/>
        </p:nvSpPr>
        <p:spPr>
          <a:xfrm>
            <a:off x="1064056" y="5428451"/>
            <a:ext cx="4092538" cy="1200329"/>
          </a:xfrm>
          <a:prstGeom prst="rect">
            <a:avLst/>
          </a:prstGeom>
          <a:noFill/>
          <a:ln>
            <a:solidFill>
              <a:schemeClr val="tx1"/>
            </a:solidFill>
          </a:ln>
        </p:spPr>
        <p:txBody>
          <a:bodyPr wrap="square" rtlCol="0">
            <a:spAutoFit/>
          </a:bodyPr>
          <a:lstStyle/>
          <a:p>
            <a:r>
              <a:rPr lang="en-US" dirty="0"/>
              <a:t>Sizes gives the browser information about how much width an image will take up relative to the browser width at various screen sizes</a:t>
            </a:r>
          </a:p>
        </p:txBody>
      </p:sp>
      <p:sp>
        <p:nvSpPr>
          <p:cNvPr id="10" name="Down Arrow 9">
            <a:extLst>
              <a:ext uri="{FF2B5EF4-FFF2-40B4-BE49-F238E27FC236}">
                <a16:creationId xmlns:a16="http://schemas.microsoft.com/office/drawing/2014/main" id="{F50879B5-1AD6-6A4E-8BDA-4F903259DC73}"/>
              </a:ext>
            </a:extLst>
          </p:cNvPr>
          <p:cNvSpPr/>
          <p:nvPr/>
        </p:nvSpPr>
        <p:spPr>
          <a:xfrm rot="12855625">
            <a:off x="5574448" y="5209977"/>
            <a:ext cx="187570" cy="951929"/>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4594897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8E6CA5C-7D4B-4E45-9E17-4E755EACD162}"/>
              </a:ext>
            </a:extLst>
          </p:cNvPr>
          <p:cNvSpPr/>
          <p:nvPr/>
        </p:nvSpPr>
        <p:spPr>
          <a:xfrm>
            <a:off x="1114989" y="2460440"/>
            <a:ext cx="9962022" cy="1754326"/>
          </a:xfrm>
          <a:prstGeom prst="rect">
            <a:avLst/>
          </a:prstGeom>
          <a:noFill/>
          <a:ln>
            <a:solidFill>
              <a:schemeClr val="tx1"/>
            </a:solidFill>
          </a:ln>
        </p:spPr>
        <p:txBody>
          <a:bodyPr wrap="none" lIns="91440" tIns="45720" rIns="91440" bIns="45720">
            <a:spAutoFit/>
          </a:bodyPr>
          <a:lstStyle/>
          <a:p>
            <a:pPr algn="ctr"/>
            <a:r>
              <a:rPr lang="en-US" sz="5400" b="0" cap="none" spc="0" dirty="0">
                <a:ln w="0"/>
                <a:solidFill>
                  <a:schemeClr val="accent1"/>
                </a:solidFill>
                <a:effectLst>
                  <a:outerShdw blurRad="38100" dist="25400" dir="5400000" algn="ctr" rotWithShape="0">
                    <a:srgbClr val="6E747A">
                      <a:alpha val="43000"/>
                    </a:srgbClr>
                  </a:outerShdw>
                </a:effectLst>
              </a:rPr>
              <a:t>DO </a:t>
            </a:r>
            <a:r>
              <a:rPr lang="en-US" sz="5400" b="0" cap="none" spc="0" dirty="0">
                <a:ln w="0"/>
                <a:solidFill>
                  <a:schemeClr val="accent1"/>
                </a:solidFill>
                <a:effectLst>
                  <a:outerShdw blurRad="38100" dist="25400" dir="5400000" algn="ctr" rotWithShape="0">
                    <a:srgbClr val="6E747A">
                      <a:alpha val="43000"/>
                    </a:srgbClr>
                  </a:outerShdw>
                </a:effectLst>
                <a:highlight>
                  <a:srgbClr val="FFFF00"/>
                </a:highlight>
              </a:rPr>
              <a:t>NOT</a:t>
            </a:r>
            <a:r>
              <a:rPr lang="en-US" sz="5400" b="0" cap="none" spc="0" dirty="0">
                <a:ln w="0"/>
                <a:solidFill>
                  <a:schemeClr val="accent1"/>
                </a:solidFill>
                <a:effectLst>
                  <a:outerShdw blurRad="38100" dist="25400" dir="5400000" algn="ctr" rotWithShape="0">
                    <a:srgbClr val="6E747A">
                      <a:alpha val="43000"/>
                    </a:srgbClr>
                  </a:outerShdw>
                </a:effectLst>
              </a:rPr>
              <a:t> MAKE UP IMAGE WIDTHS </a:t>
            </a:r>
          </a:p>
          <a:p>
            <a:pPr algn="ctr"/>
            <a:r>
              <a:rPr lang="en-US" sz="5400" b="0" cap="none" spc="0" dirty="0">
                <a:ln w="0"/>
                <a:solidFill>
                  <a:schemeClr val="accent1"/>
                </a:solidFill>
                <a:effectLst>
                  <a:outerShdw blurRad="38100" dist="25400" dir="5400000" algn="ctr" rotWithShape="0">
                    <a:srgbClr val="6E747A">
                      <a:alpha val="43000"/>
                    </a:srgbClr>
                  </a:outerShdw>
                </a:effectLst>
              </a:rPr>
              <a:t>WHEN USING SRCSET!!!!!!!</a:t>
            </a:r>
          </a:p>
        </p:txBody>
      </p:sp>
      <p:sp>
        <p:nvSpPr>
          <p:cNvPr id="3" name="TextBox 2">
            <a:extLst>
              <a:ext uri="{FF2B5EF4-FFF2-40B4-BE49-F238E27FC236}">
                <a16:creationId xmlns:a16="http://schemas.microsoft.com/office/drawing/2014/main" id="{62E44CD0-C06D-0E4A-AD0C-D984315D0886}"/>
              </a:ext>
            </a:extLst>
          </p:cNvPr>
          <p:cNvSpPr txBox="1"/>
          <p:nvPr/>
        </p:nvSpPr>
        <p:spPr>
          <a:xfrm>
            <a:off x="3099352" y="675861"/>
            <a:ext cx="5993296" cy="1015663"/>
          </a:xfrm>
          <a:prstGeom prst="rect">
            <a:avLst/>
          </a:prstGeom>
          <a:solidFill>
            <a:srgbClr val="FF0000"/>
          </a:solidFill>
        </p:spPr>
        <p:txBody>
          <a:bodyPr wrap="square" rtlCol="0">
            <a:spAutoFit/>
          </a:bodyPr>
          <a:lstStyle/>
          <a:p>
            <a:pPr algn="ctr"/>
            <a:r>
              <a:rPr lang="en-US" sz="6000" dirty="0">
                <a:solidFill>
                  <a:schemeClr val="bg1"/>
                </a:solidFill>
              </a:rPr>
              <a:t>WARNING!!!</a:t>
            </a:r>
          </a:p>
        </p:txBody>
      </p:sp>
      <p:sp>
        <p:nvSpPr>
          <p:cNvPr id="4" name="TextBox 3">
            <a:extLst>
              <a:ext uri="{FF2B5EF4-FFF2-40B4-BE49-F238E27FC236}">
                <a16:creationId xmlns:a16="http://schemas.microsoft.com/office/drawing/2014/main" id="{0D3F4BBA-EB8B-4341-81B9-2BBB93B0E866}"/>
              </a:ext>
            </a:extLst>
          </p:cNvPr>
          <p:cNvSpPr txBox="1"/>
          <p:nvPr/>
        </p:nvSpPr>
        <p:spPr>
          <a:xfrm>
            <a:off x="3192117" y="5166476"/>
            <a:ext cx="5993296" cy="1015663"/>
          </a:xfrm>
          <a:prstGeom prst="rect">
            <a:avLst/>
          </a:prstGeom>
          <a:solidFill>
            <a:srgbClr val="FF0000"/>
          </a:solidFill>
        </p:spPr>
        <p:txBody>
          <a:bodyPr wrap="square" rtlCol="0">
            <a:spAutoFit/>
          </a:bodyPr>
          <a:lstStyle/>
          <a:p>
            <a:pPr algn="ctr"/>
            <a:r>
              <a:rPr lang="en-US" sz="6000" dirty="0">
                <a:solidFill>
                  <a:schemeClr val="bg1"/>
                </a:solidFill>
              </a:rPr>
              <a:t>WARNING!!!</a:t>
            </a:r>
          </a:p>
        </p:txBody>
      </p:sp>
    </p:spTree>
    <p:extLst>
      <p:ext uri="{BB962C8B-B14F-4D97-AF65-F5344CB8AC3E}">
        <p14:creationId xmlns:p14="http://schemas.microsoft.com/office/powerpoint/2010/main" val="65777967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15A8E-56E5-C84F-A47D-2E2714485443}"/>
              </a:ext>
            </a:extLst>
          </p:cNvPr>
          <p:cNvSpPr>
            <a:spLocks noGrp="1"/>
          </p:cNvSpPr>
          <p:nvPr>
            <p:ph type="title"/>
          </p:nvPr>
        </p:nvSpPr>
        <p:spPr/>
        <p:txBody>
          <a:bodyPr/>
          <a:lstStyle/>
          <a:p>
            <a:r>
              <a:rPr lang="en-US" dirty="0"/>
              <a:t>Testing </a:t>
            </a:r>
            <a:r>
              <a:rPr lang="en-US" dirty="0" err="1"/>
              <a:t>Srcset</a:t>
            </a:r>
            <a:r>
              <a:rPr lang="en-US" dirty="0"/>
              <a:t> &amp; Sizes</a:t>
            </a:r>
          </a:p>
        </p:txBody>
      </p:sp>
      <p:sp>
        <p:nvSpPr>
          <p:cNvPr id="3" name="Content Placeholder 2">
            <a:extLst>
              <a:ext uri="{FF2B5EF4-FFF2-40B4-BE49-F238E27FC236}">
                <a16:creationId xmlns:a16="http://schemas.microsoft.com/office/drawing/2014/main" id="{9C32EDBE-6888-E14E-A0E6-DD40AE56C9F4}"/>
              </a:ext>
            </a:extLst>
          </p:cNvPr>
          <p:cNvSpPr>
            <a:spLocks noGrp="1"/>
          </p:cNvSpPr>
          <p:nvPr>
            <p:ph idx="1"/>
          </p:nvPr>
        </p:nvSpPr>
        <p:spPr/>
        <p:txBody>
          <a:bodyPr/>
          <a:lstStyle/>
          <a:p>
            <a:r>
              <a:rPr lang="en-US" dirty="0"/>
              <a:t>Be aware that Chrome will not load smaller images if the larger image has already loaded</a:t>
            </a:r>
          </a:p>
          <a:p>
            <a:r>
              <a:rPr lang="en-US" dirty="0"/>
              <a:t>This can be frustrating if you are testing your responsive images code</a:t>
            </a:r>
          </a:p>
          <a:p>
            <a:r>
              <a:rPr lang="en-US" dirty="0"/>
              <a:t>To get around this, you can resize your web site down, clear the cache and re-fresh the browser, or do a hard re-fresh (CTRL+F5 on Windows and CMD+SHIFT+R on Mac) after you re-size your browser down to mobile screen sizes</a:t>
            </a:r>
          </a:p>
          <a:p>
            <a:r>
              <a:rPr lang="en-US" dirty="0"/>
              <a:t>Firefox will load smaller images regardless…So it is a bit easier to test your </a:t>
            </a:r>
            <a:r>
              <a:rPr lang="en-US" dirty="0" err="1"/>
              <a:t>srcset</a:t>
            </a:r>
            <a:r>
              <a:rPr lang="en-US" dirty="0"/>
              <a:t> and sizes code in Firefox</a:t>
            </a:r>
          </a:p>
        </p:txBody>
      </p:sp>
    </p:spTree>
    <p:extLst>
      <p:ext uri="{BB962C8B-B14F-4D97-AF65-F5344CB8AC3E}">
        <p14:creationId xmlns:p14="http://schemas.microsoft.com/office/powerpoint/2010/main" val="66398084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0A2DEA-0F8F-2549-B166-B656D56F5081}"/>
              </a:ext>
            </a:extLst>
          </p:cNvPr>
          <p:cNvSpPr>
            <a:spLocks noGrp="1"/>
          </p:cNvSpPr>
          <p:nvPr>
            <p:ph type="title"/>
          </p:nvPr>
        </p:nvSpPr>
        <p:spPr/>
        <p:txBody>
          <a:bodyPr/>
          <a:lstStyle/>
          <a:p>
            <a:r>
              <a:rPr lang="en-US" dirty="0"/>
              <a:t>Picture Element</a:t>
            </a:r>
          </a:p>
        </p:txBody>
      </p:sp>
      <p:sp>
        <p:nvSpPr>
          <p:cNvPr id="3" name="Content Placeholder 2">
            <a:extLst>
              <a:ext uri="{FF2B5EF4-FFF2-40B4-BE49-F238E27FC236}">
                <a16:creationId xmlns:a16="http://schemas.microsoft.com/office/drawing/2014/main" id="{0AD3F233-9EA4-404E-8EE1-0E4F3909C1FC}"/>
              </a:ext>
            </a:extLst>
          </p:cNvPr>
          <p:cNvSpPr>
            <a:spLocks noGrp="1"/>
          </p:cNvSpPr>
          <p:nvPr>
            <p:ph idx="1"/>
          </p:nvPr>
        </p:nvSpPr>
        <p:spPr/>
        <p:txBody>
          <a:bodyPr/>
          <a:lstStyle/>
          <a:p>
            <a:r>
              <a:rPr lang="en-US" dirty="0"/>
              <a:t>The picture element is an HTML element</a:t>
            </a:r>
          </a:p>
          <a:p>
            <a:r>
              <a:rPr lang="en-US" dirty="0"/>
              <a:t>Allows you to serve different images at specified browser sizes via a source element with a media attribute</a:t>
            </a:r>
          </a:p>
          <a:p>
            <a:r>
              <a:rPr lang="en-US" dirty="0"/>
              <a:t>Used for:</a:t>
            </a:r>
          </a:p>
          <a:p>
            <a:pPr lvl="1"/>
            <a:r>
              <a:rPr lang="en-US" dirty="0"/>
              <a:t>Art directing images</a:t>
            </a:r>
          </a:p>
          <a:p>
            <a:pPr lvl="2"/>
            <a:r>
              <a:rPr lang="en-US" dirty="0"/>
              <a:t>Serving different crops of the same image to different devices</a:t>
            </a:r>
          </a:p>
          <a:p>
            <a:pPr lvl="1"/>
            <a:r>
              <a:rPr lang="en-US" dirty="0"/>
              <a:t>Not serving an image at certain screen sizes</a:t>
            </a:r>
          </a:p>
          <a:p>
            <a:pPr lvl="1"/>
            <a:r>
              <a:rPr lang="en-US" dirty="0"/>
              <a:t>Provide image fallbacks to browsers that do not support certain modern image formats</a:t>
            </a:r>
          </a:p>
          <a:p>
            <a:pPr lvl="1"/>
            <a:endParaRPr lang="en-US" dirty="0"/>
          </a:p>
        </p:txBody>
      </p:sp>
    </p:spTree>
    <p:extLst>
      <p:ext uri="{BB962C8B-B14F-4D97-AF65-F5344CB8AC3E}">
        <p14:creationId xmlns:p14="http://schemas.microsoft.com/office/powerpoint/2010/main" val="21041654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DCC1AC-BB14-2F4F-A552-3628D98EC7D7}"/>
              </a:ext>
            </a:extLst>
          </p:cNvPr>
          <p:cNvSpPr>
            <a:spLocks noGrp="1"/>
          </p:cNvSpPr>
          <p:nvPr>
            <p:ph type="ctrTitle"/>
          </p:nvPr>
        </p:nvSpPr>
        <p:spPr>
          <a:xfrm>
            <a:off x="1524000" y="1469112"/>
            <a:ext cx="9144000" cy="2387600"/>
          </a:xfrm>
        </p:spPr>
        <p:txBody>
          <a:bodyPr/>
          <a:lstStyle/>
          <a:p>
            <a:r>
              <a:rPr lang="en-US" dirty="0"/>
              <a:t>Images for the Web</a:t>
            </a:r>
          </a:p>
        </p:txBody>
      </p:sp>
    </p:spTree>
    <p:extLst>
      <p:ext uri="{BB962C8B-B14F-4D97-AF65-F5344CB8AC3E}">
        <p14:creationId xmlns:p14="http://schemas.microsoft.com/office/powerpoint/2010/main" val="389854234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9FB5E1-EC47-8C44-9B74-828ECD03A0FD}"/>
              </a:ext>
            </a:extLst>
          </p:cNvPr>
          <p:cNvSpPr>
            <a:spLocks noGrp="1"/>
          </p:cNvSpPr>
          <p:nvPr>
            <p:ph type="title"/>
          </p:nvPr>
        </p:nvSpPr>
        <p:spPr/>
        <p:txBody>
          <a:bodyPr/>
          <a:lstStyle/>
          <a:p>
            <a:r>
              <a:rPr lang="en-US" dirty="0"/>
              <a:t>Picture Element Syntax</a:t>
            </a:r>
          </a:p>
        </p:txBody>
      </p:sp>
      <p:sp>
        <p:nvSpPr>
          <p:cNvPr id="8" name="Rectangle 7">
            <a:extLst>
              <a:ext uri="{FF2B5EF4-FFF2-40B4-BE49-F238E27FC236}">
                <a16:creationId xmlns:a16="http://schemas.microsoft.com/office/drawing/2014/main" id="{0D19D79B-6FBF-374E-AE20-7E37494DEF2F}"/>
              </a:ext>
            </a:extLst>
          </p:cNvPr>
          <p:cNvSpPr/>
          <p:nvPr/>
        </p:nvSpPr>
        <p:spPr>
          <a:xfrm>
            <a:off x="838200" y="2020016"/>
            <a:ext cx="9941417" cy="3139321"/>
          </a:xfrm>
          <a:prstGeom prst="rect">
            <a:avLst/>
          </a:prstGeom>
          <a:solidFill>
            <a:schemeClr val="tx1"/>
          </a:solidFill>
        </p:spPr>
        <p:txBody>
          <a:bodyPr wrap="square">
            <a:spAutoFit/>
          </a:bodyPr>
          <a:lstStyle/>
          <a:p>
            <a:r>
              <a:rPr lang="en-CA" dirty="0">
                <a:solidFill>
                  <a:srgbClr val="808080"/>
                </a:solidFill>
                <a:latin typeface="Menlo" panose="020B0609030804020204" pitchFamily="49" charset="0"/>
              </a:rPr>
              <a:t>&lt;</a:t>
            </a:r>
            <a:r>
              <a:rPr lang="en-CA" dirty="0">
                <a:solidFill>
                  <a:srgbClr val="569CD6"/>
                </a:solidFill>
                <a:latin typeface="Menlo" panose="020B0609030804020204" pitchFamily="49" charset="0"/>
              </a:rPr>
              <a:t>picture</a:t>
            </a:r>
            <a:r>
              <a:rPr lang="en-CA" dirty="0">
                <a:solidFill>
                  <a:srgbClr val="808080"/>
                </a:solidFill>
                <a:latin typeface="Menlo" panose="020B0609030804020204" pitchFamily="49" charset="0"/>
              </a:rPr>
              <a:t>&gt;</a:t>
            </a:r>
            <a:endParaRPr lang="en-CA" dirty="0">
              <a:solidFill>
                <a:srgbClr val="D4D4D4"/>
              </a:solidFill>
              <a:latin typeface="Menlo" panose="020B0609030804020204" pitchFamily="49" charset="0"/>
            </a:endParaRPr>
          </a:p>
          <a:p>
            <a:r>
              <a:rPr lang="en-CA" dirty="0">
                <a:solidFill>
                  <a:srgbClr val="808080"/>
                </a:solidFill>
                <a:latin typeface="Menlo" panose="020B0609030804020204" pitchFamily="49" charset="0"/>
              </a:rPr>
              <a:t>   &lt;</a:t>
            </a:r>
            <a:r>
              <a:rPr lang="en-CA" dirty="0">
                <a:solidFill>
                  <a:srgbClr val="569CD6"/>
                </a:solidFill>
                <a:latin typeface="Menlo" panose="020B0609030804020204" pitchFamily="49" charset="0"/>
              </a:rPr>
              <a:t>source</a:t>
            </a:r>
            <a:r>
              <a:rPr lang="en-CA" dirty="0">
                <a:solidFill>
                  <a:srgbClr val="D4D4D4"/>
                </a:solidFill>
                <a:latin typeface="Menlo" panose="020B0609030804020204" pitchFamily="49" charset="0"/>
              </a:rPr>
              <a:t> </a:t>
            </a:r>
            <a:r>
              <a:rPr lang="en-CA" dirty="0" err="1">
                <a:solidFill>
                  <a:srgbClr val="9CDCFE"/>
                </a:solidFill>
                <a:latin typeface="Menlo" panose="020B0609030804020204" pitchFamily="49" charset="0"/>
              </a:rPr>
              <a:t>srcset</a:t>
            </a:r>
            <a:r>
              <a:rPr lang="en-CA" dirty="0">
                <a:solidFill>
                  <a:srgbClr val="D4D4D4"/>
                </a:solidFill>
                <a:latin typeface="Menlo" panose="020B0609030804020204" pitchFamily="49" charset="0"/>
              </a:rPr>
              <a:t>=</a:t>
            </a:r>
            <a:r>
              <a:rPr lang="en-CA" dirty="0">
                <a:solidFill>
                  <a:srgbClr val="CE9178"/>
                </a:solidFill>
                <a:latin typeface="Menlo" panose="020B0609030804020204" pitchFamily="49" charset="0"/>
              </a:rPr>
              <a:t>"images/</a:t>
            </a:r>
            <a:r>
              <a:rPr lang="en-CA" dirty="0" err="1">
                <a:solidFill>
                  <a:srgbClr val="CE9178"/>
                </a:solidFill>
                <a:latin typeface="Menlo" panose="020B0609030804020204" pitchFamily="49" charset="0"/>
              </a:rPr>
              <a:t>vancouver</a:t>
            </a:r>
            <a:r>
              <a:rPr lang="en-CA" dirty="0">
                <a:solidFill>
                  <a:srgbClr val="CE9178"/>
                </a:solidFill>
                <a:latin typeface="Menlo" panose="020B0609030804020204" pitchFamily="49" charset="0"/>
              </a:rPr>
              <a:t>-skyline-winter-</a:t>
            </a:r>
            <a:r>
              <a:rPr lang="en-CA" dirty="0" err="1">
                <a:solidFill>
                  <a:srgbClr val="CE9178"/>
                </a:solidFill>
                <a:latin typeface="Menlo" panose="020B0609030804020204" pitchFamily="49" charset="0"/>
              </a:rPr>
              <a:t>retina.jpg</a:t>
            </a:r>
            <a:r>
              <a:rPr lang="en-CA" dirty="0">
                <a:solidFill>
                  <a:srgbClr val="CE9178"/>
                </a:solidFill>
                <a:latin typeface="Menlo" panose="020B0609030804020204" pitchFamily="49" charset="0"/>
              </a:rPr>
              <a:t> 1600w,</a:t>
            </a:r>
            <a:endParaRPr lang="en-CA" dirty="0">
              <a:solidFill>
                <a:srgbClr val="D4D4D4"/>
              </a:solidFill>
              <a:latin typeface="Menlo" panose="020B0609030804020204" pitchFamily="49" charset="0"/>
            </a:endParaRPr>
          </a:p>
          <a:p>
            <a:r>
              <a:rPr lang="en-CA" dirty="0">
                <a:solidFill>
                  <a:srgbClr val="CE9178"/>
                </a:solidFill>
                <a:latin typeface="Menlo" panose="020B0609030804020204" pitchFamily="49" charset="0"/>
              </a:rPr>
              <a:t>                   images/</a:t>
            </a:r>
            <a:r>
              <a:rPr lang="en-CA" dirty="0" err="1">
                <a:solidFill>
                  <a:srgbClr val="CE9178"/>
                </a:solidFill>
                <a:latin typeface="Menlo" panose="020B0609030804020204" pitchFamily="49" charset="0"/>
              </a:rPr>
              <a:t>vancouver</a:t>
            </a:r>
            <a:r>
              <a:rPr lang="en-CA" dirty="0">
                <a:solidFill>
                  <a:srgbClr val="CE9178"/>
                </a:solidFill>
                <a:latin typeface="Menlo" panose="020B0609030804020204" pitchFamily="49" charset="0"/>
              </a:rPr>
              <a:t>-skyline-winter-</a:t>
            </a:r>
            <a:r>
              <a:rPr lang="en-CA" dirty="0" err="1">
                <a:solidFill>
                  <a:srgbClr val="CE9178"/>
                </a:solidFill>
                <a:latin typeface="Menlo" panose="020B0609030804020204" pitchFamily="49" charset="0"/>
              </a:rPr>
              <a:t>large.jpg</a:t>
            </a:r>
            <a:r>
              <a:rPr lang="en-CA" dirty="0">
                <a:solidFill>
                  <a:srgbClr val="CE9178"/>
                </a:solidFill>
                <a:latin typeface="Menlo" panose="020B0609030804020204" pitchFamily="49" charset="0"/>
              </a:rPr>
              <a:t> 801w"</a:t>
            </a:r>
            <a:endParaRPr lang="en-CA" dirty="0">
              <a:solidFill>
                <a:srgbClr val="D4D4D4"/>
              </a:solidFill>
              <a:latin typeface="Menlo" panose="020B0609030804020204" pitchFamily="49" charset="0"/>
            </a:endParaRPr>
          </a:p>
          <a:p>
            <a:r>
              <a:rPr lang="en-CA" dirty="0">
                <a:solidFill>
                  <a:srgbClr val="9CDCFE"/>
                </a:solidFill>
                <a:latin typeface="Menlo" panose="020B0609030804020204" pitchFamily="49" charset="0"/>
              </a:rPr>
              <a:t>           sizes</a:t>
            </a:r>
            <a:r>
              <a:rPr lang="en-CA" dirty="0">
                <a:solidFill>
                  <a:srgbClr val="D4D4D4"/>
                </a:solidFill>
                <a:latin typeface="Menlo" panose="020B0609030804020204" pitchFamily="49" charset="0"/>
              </a:rPr>
              <a:t>=</a:t>
            </a:r>
            <a:r>
              <a:rPr lang="en-CA" dirty="0">
                <a:solidFill>
                  <a:srgbClr val="CE9178"/>
                </a:solidFill>
                <a:latin typeface="Menlo" panose="020B0609030804020204" pitchFamily="49" charset="0"/>
              </a:rPr>
              <a:t>"(max-width: 960px) calc(100vw - 40px), 920px"</a:t>
            </a:r>
            <a:endParaRPr lang="en-CA" dirty="0">
              <a:solidFill>
                <a:srgbClr val="D4D4D4"/>
              </a:solidFill>
              <a:latin typeface="Menlo" panose="020B0609030804020204" pitchFamily="49" charset="0"/>
            </a:endParaRPr>
          </a:p>
          <a:p>
            <a:r>
              <a:rPr lang="en-CA" dirty="0">
                <a:solidFill>
                  <a:srgbClr val="9CDCFE"/>
                </a:solidFill>
                <a:latin typeface="Menlo" panose="020B0609030804020204" pitchFamily="49" charset="0"/>
              </a:rPr>
              <a:t>           media</a:t>
            </a:r>
            <a:r>
              <a:rPr lang="en-CA" dirty="0">
                <a:solidFill>
                  <a:srgbClr val="D4D4D4"/>
                </a:solidFill>
                <a:latin typeface="Menlo" panose="020B0609030804020204" pitchFamily="49" charset="0"/>
              </a:rPr>
              <a:t>=</a:t>
            </a:r>
            <a:r>
              <a:rPr lang="en-CA" dirty="0">
                <a:solidFill>
                  <a:srgbClr val="CE9178"/>
                </a:solidFill>
                <a:latin typeface="Menlo" panose="020B0609030804020204" pitchFamily="49" charset="0"/>
              </a:rPr>
              <a:t>"(max-width: 600px)"</a:t>
            </a:r>
            <a:r>
              <a:rPr lang="en-CA" dirty="0">
                <a:solidFill>
                  <a:srgbClr val="808080"/>
                </a:solidFill>
                <a:latin typeface="Menlo" panose="020B0609030804020204" pitchFamily="49" charset="0"/>
              </a:rPr>
              <a:t>&gt;</a:t>
            </a:r>
            <a:endParaRPr lang="en-CA" dirty="0">
              <a:solidFill>
                <a:srgbClr val="D4D4D4"/>
              </a:solidFill>
              <a:latin typeface="Menlo" panose="020B0609030804020204" pitchFamily="49" charset="0"/>
            </a:endParaRPr>
          </a:p>
          <a:p>
            <a:r>
              <a:rPr lang="en-CA" dirty="0">
                <a:solidFill>
                  <a:srgbClr val="808080"/>
                </a:solidFill>
                <a:latin typeface="Menlo" panose="020B0609030804020204" pitchFamily="49" charset="0"/>
              </a:rPr>
              <a:t>   &lt;</a:t>
            </a:r>
            <a:r>
              <a:rPr lang="en-CA" dirty="0" err="1">
                <a:solidFill>
                  <a:srgbClr val="569CD6"/>
                </a:solidFill>
                <a:latin typeface="Menlo" panose="020B0609030804020204" pitchFamily="49" charset="0"/>
              </a:rPr>
              <a:t>img</a:t>
            </a:r>
            <a:r>
              <a:rPr lang="en-CA" dirty="0">
                <a:solidFill>
                  <a:srgbClr val="D4D4D4"/>
                </a:solidFill>
                <a:latin typeface="Menlo" panose="020B0609030804020204" pitchFamily="49" charset="0"/>
              </a:rPr>
              <a:t> </a:t>
            </a:r>
            <a:r>
              <a:rPr lang="en-CA" dirty="0" err="1">
                <a:solidFill>
                  <a:srgbClr val="9CDCFE"/>
                </a:solidFill>
                <a:latin typeface="Menlo" panose="020B0609030804020204" pitchFamily="49" charset="0"/>
              </a:rPr>
              <a:t>src</a:t>
            </a:r>
            <a:r>
              <a:rPr lang="en-CA" dirty="0">
                <a:solidFill>
                  <a:srgbClr val="D4D4D4"/>
                </a:solidFill>
                <a:latin typeface="Menlo" panose="020B0609030804020204" pitchFamily="49" charset="0"/>
              </a:rPr>
              <a:t>=</a:t>
            </a:r>
            <a:r>
              <a:rPr lang="en-CA" dirty="0">
                <a:solidFill>
                  <a:srgbClr val="CE9178"/>
                </a:solidFill>
                <a:latin typeface="Menlo" panose="020B0609030804020204" pitchFamily="49" charset="0"/>
              </a:rPr>
              <a:t>"images/</a:t>
            </a:r>
            <a:r>
              <a:rPr lang="en-CA" dirty="0" err="1">
                <a:solidFill>
                  <a:srgbClr val="CE9178"/>
                </a:solidFill>
                <a:latin typeface="Menlo" panose="020B0609030804020204" pitchFamily="49" charset="0"/>
              </a:rPr>
              <a:t>vancouver</a:t>
            </a:r>
            <a:r>
              <a:rPr lang="en-CA" dirty="0">
                <a:solidFill>
                  <a:srgbClr val="CE9178"/>
                </a:solidFill>
                <a:latin typeface="Menlo" panose="020B0609030804020204" pitchFamily="49" charset="0"/>
              </a:rPr>
              <a:t>-skyline-winter-wide-</a:t>
            </a:r>
            <a:r>
              <a:rPr lang="en-CA" dirty="0" err="1">
                <a:solidFill>
                  <a:srgbClr val="CE9178"/>
                </a:solidFill>
                <a:latin typeface="Menlo" panose="020B0609030804020204" pitchFamily="49" charset="0"/>
              </a:rPr>
              <a:t>large.jpg</a:t>
            </a:r>
            <a:r>
              <a:rPr lang="en-CA" dirty="0">
                <a:solidFill>
                  <a:srgbClr val="CE9178"/>
                </a:solidFill>
                <a:latin typeface="Menlo" panose="020B0609030804020204" pitchFamily="49" charset="0"/>
              </a:rPr>
              <a:t>"</a:t>
            </a:r>
            <a:endParaRPr lang="en-CA" dirty="0">
              <a:solidFill>
                <a:srgbClr val="D4D4D4"/>
              </a:solidFill>
              <a:latin typeface="Menlo" panose="020B0609030804020204" pitchFamily="49" charset="0"/>
            </a:endParaRPr>
          </a:p>
          <a:p>
            <a:r>
              <a:rPr lang="en-CA" dirty="0">
                <a:solidFill>
                  <a:srgbClr val="9CDCFE"/>
                </a:solidFill>
                <a:latin typeface="Menlo" panose="020B0609030804020204" pitchFamily="49" charset="0"/>
              </a:rPr>
              <a:t>        </a:t>
            </a:r>
            <a:r>
              <a:rPr lang="en-CA" dirty="0" err="1">
                <a:solidFill>
                  <a:srgbClr val="9CDCFE"/>
                </a:solidFill>
                <a:latin typeface="Menlo" panose="020B0609030804020204" pitchFamily="49" charset="0"/>
              </a:rPr>
              <a:t>srcset</a:t>
            </a:r>
            <a:r>
              <a:rPr lang="en-CA" dirty="0">
                <a:solidFill>
                  <a:srgbClr val="D4D4D4"/>
                </a:solidFill>
                <a:latin typeface="Menlo" panose="020B0609030804020204" pitchFamily="49" charset="0"/>
              </a:rPr>
              <a:t>=</a:t>
            </a:r>
            <a:r>
              <a:rPr lang="en-CA" dirty="0">
                <a:solidFill>
                  <a:srgbClr val="CE9178"/>
                </a:solidFill>
                <a:latin typeface="Menlo" panose="020B0609030804020204" pitchFamily="49" charset="0"/>
              </a:rPr>
              <a:t>"images/</a:t>
            </a:r>
            <a:r>
              <a:rPr lang="en-CA" dirty="0" err="1">
                <a:solidFill>
                  <a:srgbClr val="CE9178"/>
                </a:solidFill>
                <a:latin typeface="Menlo" panose="020B0609030804020204" pitchFamily="49" charset="0"/>
              </a:rPr>
              <a:t>vancouver</a:t>
            </a:r>
            <a:r>
              <a:rPr lang="en-CA" dirty="0">
                <a:solidFill>
                  <a:srgbClr val="CE9178"/>
                </a:solidFill>
                <a:latin typeface="Menlo" panose="020B0609030804020204" pitchFamily="49" charset="0"/>
              </a:rPr>
              <a:t>-skyline-winter-wide-</a:t>
            </a:r>
            <a:r>
              <a:rPr lang="en-CA" dirty="0" err="1">
                <a:solidFill>
                  <a:srgbClr val="CE9178"/>
                </a:solidFill>
                <a:latin typeface="Menlo" panose="020B0609030804020204" pitchFamily="49" charset="0"/>
              </a:rPr>
              <a:t>large.jpg</a:t>
            </a:r>
            <a:r>
              <a:rPr lang="en-CA" dirty="0">
                <a:solidFill>
                  <a:srgbClr val="CE9178"/>
                </a:solidFill>
                <a:latin typeface="Menlo" panose="020B0609030804020204" pitchFamily="49" charset="0"/>
              </a:rPr>
              <a:t> 1246w,</a:t>
            </a:r>
            <a:endParaRPr lang="en-CA" dirty="0">
              <a:solidFill>
                <a:srgbClr val="D4D4D4"/>
              </a:solidFill>
              <a:latin typeface="Menlo" panose="020B0609030804020204" pitchFamily="49" charset="0"/>
            </a:endParaRPr>
          </a:p>
          <a:p>
            <a:r>
              <a:rPr lang="en-CA" dirty="0">
                <a:solidFill>
                  <a:srgbClr val="CE9178"/>
                </a:solidFill>
                <a:latin typeface="Menlo" panose="020B0609030804020204" pitchFamily="49" charset="0"/>
              </a:rPr>
              <a:t>                images/</a:t>
            </a:r>
            <a:r>
              <a:rPr lang="en-CA" dirty="0" err="1">
                <a:solidFill>
                  <a:srgbClr val="CE9178"/>
                </a:solidFill>
                <a:latin typeface="Menlo" panose="020B0609030804020204" pitchFamily="49" charset="0"/>
              </a:rPr>
              <a:t>vancouver</a:t>
            </a:r>
            <a:r>
              <a:rPr lang="en-CA" dirty="0">
                <a:solidFill>
                  <a:srgbClr val="CE9178"/>
                </a:solidFill>
                <a:latin typeface="Menlo" panose="020B0609030804020204" pitchFamily="49" charset="0"/>
              </a:rPr>
              <a:t>-skyline-winter-wide-</a:t>
            </a:r>
            <a:r>
              <a:rPr lang="en-CA" dirty="0" err="1">
                <a:solidFill>
                  <a:srgbClr val="CE9178"/>
                </a:solidFill>
                <a:latin typeface="Menlo" panose="020B0609030804020204" pitchFamily="49" charset="0"/>
              </a:rPr>
              <a:t>small.jpg</a:t>
            </a:r>
            <a:r>
              <a:rPr lang="en-CA" dirty="0">
                <a:solidFill>
                  <a:srgbClr val="CE9178"/>
                </a:solidFill>
                <a:latin typeface="Menlo" panose="020B0609030804020204" pitchFamily="49" charset="0"/>
              </a:rPr>
              <a:t> 624w"</a:t>
            </a:r>
            <a:endParaRPr lang="en-CA" dirty="0">
              <a:solidFill>
                <a:srgbClr val="D4D4D4"/>
              </a:solidFill>
              <a:latin typeface="Menlo" panose="020B0609030804020204" pitchFamily="49" charset="0"/>
            </a:endParaRPr>
          </a:p>
          <a:p>
            <a:r>
              <a:rPr lang="en-CA" dirty="0">
                <a:solidFill>
                  <a:srgbClr val="9CDCFE"/>
                </a:solidFill>
                <a:latin typeface="Menlo" panose="020B0609030804020204" pitchFamily="49" charset="0"/>
              </a:rPr>
              <a:t>        sizes</a:t>
            </a:r>
            <a:r>
              <a:rPr lang="en-CA" dirty="0">
                <a:solidFill>
                  <a:srgbClr val="D4D4D4"/>
                </a:solidFill>
                <a:latin typeface="Menlo" panose="020B0609030804020204" pitchFamily="49" charset="0"/>
              </a:rPr>
              <a:t>=</a:t>
            </a:r>
            <a:r>
              <a:rPr lang="en-CA" dirty="0">
                <a:solidFill>
                  <a:srgbClr val="CE9178"/>
                </a:solidFill>
                <a:latin typeface="Menlo" panose="020B0609030804020204" pitchFamily="49" charset="0"/>
              </a:rPr>
              <a:t>"calc(100vw - 40px)"</a:t>
            </a:r>
            <a:r>
              <a:rPr lang="en-CA" dirty="0">
                <a:solidFill>
                  <a:srgbClr val="D4D4D4"/>
                </a:solidFill>
                <a:latin typeface="Menlo" panose="020B0609030804020204" pitchFamily="49" charset="0"/>
              </a:rPr>
              <a:t> </a:t>
            </a:r>
          </a:p>
          <a:p>
            <a:r>
              <a:rPr lang="en-CA" dirty="0">
                <a:solidFill>
                  <a:srgbClr val="9CDCFE"/>
                </a:solidFill>
                <a:latin typeface="Menlo" panose="020B0609030804020204" pitchFamily="49" charset="0"/>
              </a:rPr>
              <a:t>        alt</a:t>
            </a:r>
            <a:r>
              <a:rPr lang="en-CA" dirty="0">
                <a:solidFill>
                  <a:srgbClr val="D4D4D4"/>
                </a:solidFill>
                <a:latin typeface="Menlo" panose="020B0609030804020204" pitchFamily="49" charset="0"/>
              </a:rPr>
              <a:t>=</a:t>
            </a:r>
            <a:r>
              <a:rPr lang="en-CA" dirty="0">
                <a:solidFill>
                  <a:srgbClr val="CE9178"/>
                </a:solidFill>
                <a:latin typeface="Menlo" panose="020B0609030804020204" pitchFamily="49" charset="0"/>
              </a:rPr>
              <a:t>"Vancouver winter skyline"</a:t>
            </a:r>
            <a:r>
              <a:rPr lang="en-CA" dirty="0">
                <a:solidFill>
                  <a:srgbClr val="808080"/>
                </a:solidFill>
                <a:latin typeface="Menlo" panose="020B0609030804020204" pitchFamily="49" charset="0"/>
              </a:rPr>
              <a:t>&gt;</a:t>
            </a:r>
            <a:endParaRPr lang="en-CA" dirty="0">
              <a:solidFill>
                <a:srgbClr val="D4D4D4"/>
              </a:solidFill>
              <a:latin typeface="Menlo" panose="020B0609030804020204" pitchFamily="49" charset="0"/>
            </a:endParaRPr>
          </a:p>
          <a:p>
            <a:r>
              <a:rPr lang="en-CA" dirty="0">
                <a:solidFill>
                  <a:srgbClr val="808080"/>
                </a:solidFill>
                <a:latin typeface="Menlo" panose="020B0609030804020204" pitchFamily="49" charset="0"/>
              </a:rPr>
              <a:t>&lt;/</a:t>
            </a:r>
            <a:r>
              <a:rPr lang="en-CA" dirty="0">
                <a:solidFill>
                  <a:srgbClr val="569CD6"/>
                </a:solidFill>
                <a:latin typeface="Menlo" panose="020B0609030804020204" pitchFamily="49" charset="0"/>
              </a:rPr>
              <a:t>picture</a:t>
            </a:r>
            <a:r>
              <a:rPr lang="en-CA" dirty="0">
                <a:solidFill>
                  <a:srgbClr val="808080"/>
                </a:solidFill>
                <a:latin typeface="Menlo" panose="020B0609030804020204" pitchFamily="49" charset="0"/>
              </a:rPr>
              <a:t>&gt;</a:t>
            </a:r>
            <a:endParaRPr lang="en-CA" b="0" dirty="0">
              <a:solidFill>
                <a:srgbClr val="D4D4D4"/>
              </a:solidFill>
              <a:effectLst/>
              <a:latin typeface="Menlo" panose="020B0609030804020204" pitchFamily="49" charset="0"/>
            </a:endParaRPr>
          </a:p>
        </p:txBody>
      </p:sp>
    </p:spTree>
    <p:extLst>
      <p:ext uri="{BB962C8B-B14F-4D97-AF65-F5344CB8AC3E}">
        <p14:creationId xmlns:p14="http://schemas.microsoft.com/office/powerpoint/2010/main" val="48750824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5E0B24D-6AAF-C345-A440-83C827C2BED7}"/>
              </a:ext>
            </a:extLst>
          </p:cNvPr>
          <p:cNvSpPr/>
          <p:nvPr/>
        </p:nvSpPr>
        <p:spPr>
          <a:xfrm>
            <a:off x="735169" y="3233346"/>
            <a:ext cx="9941417" cy="3139321"/>
          </a:xfrm>
          <a:prstGeom prst="rect">
            <a:avLst/>
          </a:prstGeom>
          <a:solidFill>
            <a:schemeClr val="tx1"/>
          </a:solidFill>
        </p:spPr>
        <p:txBody>
          <a:bodyPr wrap="square">
            <a:spAutoFit/>
          </a:bodyPr>
          <a:lstStyle/>
          <a:p>
            <a:r>
              <a:rPr lang="en-CA" dirty="0">
                <a:solidFill>
                  <a:srgbClr val="808080"/>
                </a:solidFill>
                <a:latin typeface="Menlo" panose="020B0609030804020204" pitchFamily="49" charset="0"/>
              </a:rPr>
              <a:t>&lt;</a:t>
            </a:r>
            <a:r>
              <a:rPr lang="en-CA" dirty="0">
                <a:solidFill>
                  <a:srgbClr val="569CD6"/>
                </a:solidFill>
                <a:latin typeface="Menlo" panose="020B0609030804020204" pitchFamily="49" charset="0"/>
              </a:rPr>
              <a:t>picture</a:t>
            </a:r>
            <a:r>
              <a:rPr lang="en-CA" dirty="0">
                <a:solidFill>
                  <a:srgbClr val="808080"/>
                </a:solidFill>
                <a:latin typeface="Menlo" panose="020B0609030804020204" pitchFamily="49" charset="0"/>
              </a:rPr>
              <a:t>&gt;</a:t>
            </a:r>
            <a:endParaRPr lang="en-CA" dirty="0">
              <a:solidFill>
                <a:srgbClr val="D4D4D4"/>
              </a:solidFill>
              <a:latin typeface="Menlo" panose="020B0609030804020204" pitchFamily="49" charset="0"/>
            </a:endParaRPr>
          </a:p>
          <a:p>
            <a:r>
              <a:rPr lang="en-CA" dirty="0">
                <a:solidFill>
                  <a:srgbClr val="808080"/>
                </a:solidFill>
                <a:latin typeface="Menlo" panose="020B0609030804020204" pitchFamily="49" charset="0"/>
              </a:rPr>
              <a:t>   &lt;</a:t>
            </a:r>
            <a:r>
              <a:rPr lang="en-CA" dirty="0">
                <a:solidFill>
                  <a:srgbClr val="569CD6"/>
                </a:solidFill>
                <a:latin typeface="Menlo" panose="020B0609030804020204" pitchFamily="49" charset="0"/>
              </a:rPr>
              <a:t>source</a:t>
            </a:r>
            <a:r>
              <a:rPr lang="en-CA" dirty="0">
                <a:solidFill>
                  <a:srgbClr val="D4D4D4"/>
                </a:solidFill>
                <a:latin typeface="Menlo" panose="020B0609030804020204" pitchFamily="49" charset="0"/>
              </a:rPr>
              <a:t> </a:t>
            </a:r>
            <a:r>
              <a:rPr lang="en-CA" dirty="0" err="1">
                <a:solidFill>
                  <a:srgbClr val="9CDCFE"/>
                </a:solidFill>
                <a:latin typeface="Menlo" panose="020B0609030804020204" pitchFamily="49" charset="0"/>
              </a:rPr>
              <a:t>srcset</a:t>
            </a:r>
            <a:r>
              <a:rPr lang="en-CA" dirty="0">
                <a:solidFill>
                  <a:srgbClr val="D4D4D4"/>
                </a:solidFill>
                <a:latin typeface="Menlo" panose="020B0609030804020204" pitchFamily="49" charset="0"/>
              </a:rPr>
              <a:t>=</a:t>
            </a:r>
            <a:r>
              <a:rPr lang="en-CA" dirty="0">
                <a:solidFill>
                  <a:srgbClr val="CE9178"/>
                </a:solidFill>
                <a:latin typeface="Menlo" panose="020B0609030804020204" pitchFamily="49" charset="0"/>
              </a:rPr>
              <a:t>"images/</a:t>
            </a:r>
            <a:r>
              <a:rPr lang="en-CA" dirty="0" err="1">
                <a:solidFill>
                  <a:srgbClr val="CE9178"/>
                </a:solidFill>
                <a:latin typeface="Menlo" panose="020B0609030804020204" pitchFamily="49" charset="0"/>
              </a:rPr>
              <a:t>vancouver</a:t>
            </a:r>
            <a:r>
              <a:rPr lang="en-CA" dirty="0">
                <a:solidFill>
                  <a:srgbClr val="CE9178"/>
                </a:solidFill>
                <a:latin typeface="Menlo" panose="020B0609030804020204" pitchFamily="49" charset="0"/>
              </a:rPr>
              <a:t>-skyline-winter-</a:t>
            </a:r>
            <a:r>
              <a:rPr lang="en-CA" dirty="0" err="1">
                <a:solidFill>
                  <a:srgbClr val="CE9178"/>
                </a:solidFill>
                <a:latin typeface="Menlo" panose="020B0609030804020204" pitchFamily="49" charset="0"/>
              </a:rPr>
              <a:t>retina.jpg</a:t>
            </a:r>
            <a:r>
              <a:rPr lang="en-CA" dirty="0">
                <a:solidFill>
                  <a:srgbClr val="CE9178"/>
                </a:solidFill>
                <a:latin typeface="Menlo" panose="020B0609030804020204" pitchFamily="49" charset="0"/>
              </a:rPr>
              <a:t> 1600w,</a:t>
            </a:r>
            <a:endParaRPr lang="en-CA" dirty="0">
              <a:solidFill>
                <a:srgbClr val="D4D4D4"/>
              </a:solidFill>
              <a:latin typeface="Menlo" panose="020B0609030804020204" pitchFamily="49" charset="0"/>
            </a:endParaRPr>
          </a:p>
          <a:p>
            <a:r>
              <a:rPr lang="en-CA" dirty="0">
                <a:solidFill>
                  <a:srgbClr val="CE9178"/>
                </a:solidFill>
                <a:latin typeface="Menlo" panose="020B0609030804020204" pitchFamily="49" charset="0"/>
              </a:rPr>
              <a:t>                   images/</a:t>
            </a:r>
            <a:r>
              <a:rPr lang="en-CA" dirty="0" err="1">
                <a:solidFill>
                  <a:srgbClr val="CE9178"/>
                </a:solidFill>
                <a:latin typeface="Menlo" panose="020B0609030804020204" pitchFamily="49" charset="0"/>
              </a:rPr>
              <a:t>vancouver</a:t>
            </a:r>
            <a:r>
              <a:rPr lang="en-CA" dirty="0">
                <a:solidFill>
                  <a:srgbClr val="CE9178"/>
                </a:solidFill>
                <a:latin typeface="Menlo" panose="020B0609030804020204" pitchFamily="49" charset="0"/>
              </a:rPr>
              <a:t>-skyline-winter-</a:t>
            </a:r>
            <a:r>
              <a:rPr lang="en-CA" dirty="0" err="1">
                <a:solidFill>
                  <a:srgbClr val="CE9178"/>
                </a:solidFill>
                <a:latin typeface="Menlo" panose="020B0609030804020204" pitchFamily="49" charset="0"/>
              </a:rPr>
              <a:t>large.jpg</a:t>
            </a:r>
            <a:r>
              <a:rPr lang="en-CA" dirty="0">
                <a:solidFill>
                  <a:srgbClr val="CE9178"/>
                </a:solidFill>
                <a:latin typeface="Menlo" panose="020B0609030804020204" pitchFamily="49" charset="0"/>
              </a:rPr>
              <a:t> 801w"</a:t>
            </a:r>
            <a:endParaRPr lang="en-CA" dirty="0">
              <a:solidFill>
                <a:srgbClr val="D4D4D4"/>
              </a:solidFill>
              <a:latin typeface="Menlo" panose="020B0609030804020204" pitchFamily="49" charset="0"/>
            </a:endParaRPr>
          </a:p>
          <a:p>
            <a:r>
              <a:rPr lang="en-CA" dirty="0">
                <a:solidFill>
                  <a:srgbClr val="9CDCFE"/>
                </a:solidFill>
                <a:latin typeface="Menlo" panose="020B0609030804020204" pitchFamily="49" charset="0"/>
              </a:rPr>
              <a:t>           sizes</a:t>
            </a:r>
            <a:r>
              <a:rPr lang="en-CA" dirty="0">
                <a:solidFill>
                  <a:srgbClr val="D4D4D4"/>
                </a:solidFill>
                <a:latin typeface="Menlo" panose="020B0609030804020204" pitchFamily="49" charset="0"/>
              </a:rPr>
              <a:t>=</a:t>
            </a:r>
            <a:r>
              <a:rPr lang="en-CA" dirty="0">
                <a:solidFill>
                  <a:srgbClr val="CE9178"/>
                </a:solidFill>
                <a:latin typeface="Menlo" panose="020B0609030804020204" pitchFamily="49" charset="0"/>
              </a:rPr>
              <a:t>"(max-width: 960px) calc(100vw - 40px), 920px"</a:t>
            </a:r>
            <a:endParaRPr lang="en-CA" dirty="0">
              <a:solidFill>
                <a:srgbClr val="D4D4D4"/>
              </a:solidFill>
              <a:latin typeface="Menlo" panose="020B0609030804020204" pitchFamily="49" charset="0"/>
            </a:endParaRPr>
          </a:p>
          <a:p>
            <a:r>
              <a:rPr lang="en-CA" dirty="0">
                <a:solidFill>
                  <a:srgbClr val="9CDCFE"/>
                </a:solidFill>
                <a:latin typeface="Menlo" panose="020B0609030804020204" pitchFamily="49" charset="0"/>
              </a:rPr>
              <a:t>           media</a:t>
            </a:r>
            <a:r>
              <a:rPr lang="en-CA" dirty="0">
                <a:solidFill>
                  <a:srgbClr val="D4D4D4"/>
                </a:solidFill>
                <a:latin typeface="Menlo" panose="020B0609030804020204" pitchFamily="49" charset="0"/>
              </a:rPr>
              <a:t>=</a:t>
            </a:r>
            <a:r>
              <a:rPr lang="en-CA" dirty="0">
                <a:solidFill>
                  <a:srgbClr val="CE9178"/>
                </a:solidFill>
                <a:latin typeface="Menlo" panose="020B0609030804020204" pitchFamily="49" charset="0"/>
              </a:rPr>
              <a:t>"(max-width: 600px)"</a:t>
            </a:r>
            <a:r>
              <a:rPr lang="en-CA" dirty="0">
                <a:solidFill>
                  <a:srgbClr val="808080"/>
                </a:solidFill>
                <a:latin typeface="Menlo" panose="020B0609030804020204" pitchFamily="49" charset="0"/>
              </a:rPr>
              <a:t>&gt;</a:t>
            </a:r>
            <a:endParaRPr lang="en-CA" dirty="0">
              <a:solidFill>
                <a:srgbClr val="D4D4D4"/>
              </a:solidFill>
              <a:latin typeface="Menlo" panose="020B0609030804020204" pitchFamily="49" charset="0"/>
            </a:endParaRPr>
          </a:p>
          <a:p>
            <a:r>
              <a:rPr lang="en-CA" dirty="0">
                <a:solidFill>
                  <a:srgbClr val="808080"/>
                </a:solidFill>
                <a:latin typeface="Menlo" panose="020B0609030804020204" pitchFamily="49" charset="0"/>
              </a:rPr>
              <a:t>   &lt;</a:t>
            </a:r>
            <a:r>
              <a:rPr lang="en-CA" dirty="0" err="1">
                <a:solidFill>
                  <a:srgbClr val="569CD6"/>
                </a:solidFill>
                <a:latin typeface="Menlo" panose="020B0609030804020204" pitchFamily="49" charset="0"/>
              </a:rPr>
              <a:t>img</a:t>
            </a:r>
            <a:r>
              <a:rPr lang="en-CA" dirty="0">
                <a:solidFill>
                  <a:srgbClr val="D4D4D4"/>
                </a:solidFill>
                <a:latin typeface="Menlo" panose="020B0609030804020204" pitchFamily="49" charset="0"/>
              </a:rPr>
              <a:t> </a:t>
            </a:r>
            <a:r>
              <a:rPr lang="en-CA" dirty="0" err="1">
                <a:solidFill>
                  <a:srgbClr val="9CDCFE"/>
                </a:solidFill>
                <a:latin typeface="Menlo" panose="020B0609030804020204" pitchFamily="49" charset="0"/>
              </a:rPr>
              <a:t>src</a:t>
            </a:r>
            <a:r>
              <a:rPr lang="en-CA" dirty="0">
                <a:solidFill>
                  <a:srgbClr val="D4D4D4"/>
                </a:solidFill>
                <a:latin typeface="Menlo" panose="020B0609030804020204" pitchFamily="49" charset="0"/>
              </a:rPr>
              <a:t>=</a:t>
            </a:r>
            <a:r>
              <a:rPr lang="en-CA" dirty="0">
                <a:solidFill>
                  <a:srgbClr val="CE9178"/>
                </a:solidFill>
                <a:latin typeface="Menlo" panose="020B0609030804020204" pitchFamily="49" charset="0"/>
              </a:rPr>
              <a:t>"images/</a:t>
            </a:r>
            <a:r>
              <a:rPr lang="en-CA" dirty="0" err="1">
                <a:solidFill>
                  <a:srgbClr val="CE9178"/>
                </a:solidFill>
                <a:latin typeface="Menlo" panose="020B0609030804020204" pitchFamily="49" charset="0"/>
              </a:rPr>
              <a:t>vancouver</a:t>
            </a:r>
            <a:r>
              <a:rPr lang="en-CA" dirty="0">
                <a:solidFill>
                  <a:srgbClr val="CE9178"/>
                </a:solidFill>
                <a:latin typeface="Menlo" panose="020B0609030804020204" pitchFamily="49" charset="0"/>
              </a:rPr>
              <a:t>-skyline-winter-wide-</a:t>
            </a:r>
            <a:r>
              <a:rPr lang="en-CA" dirty="0" err="1">
                <a:solidFill>
                  <a:srgbClr val="CE9178"/>
                </a:solidFill>
                <a:latin typeface="Menlo" panose="020B0609030804020204" pitchFamily="49" charset="0"/>
              </a:rPr>
              <a:t>large.jpg</a:t>
            </a:r>
            <a:r>
              <a:rPr lang="en-CA" dirty="0">
                <a:solidFill>
                  <a:srgbClr val="CE9178"/>
                </a:solidFill>
                <a:latin typeface="Menlo" panose="020B0609030804020204" pitchFamily="49" charset="0"/>
              </a:rPr>
              <a:t>"</a:t>
            </a:r>
            <a:endParaRPr lang="en-CA" dirty="0">
              <a:solidFill>
                <a:srgbClr val="D4D4D4"/>
              </a:solidFill>
              <a:latin typeface="Menlo" panose="020B0609030804020204" pitchFamily="49" charset="0"/>
            </a:endParaRPr>
          </a:p>
          <a:p>
            <a:r>
              <a:rPr lang="en-CA" dirty="0">
                <a:solidFill>
                  <a:srgbClr val="9CDCFE"/>
                </a:solidFill>
                <a:latin typeface="Menlo" panose="020B0609030804020204" pitchFamily="49" charset="0"/>
              </a:rPr>
              <a:t>        </a:t>
            </a:r>
            <a:r>
              <a:rPr lang="en-CA" dirty="0" err="1">
                <a:solidFill>
                  <a:srgbClr val="9CDCFE"/>
                </a:solidFill>
                <a:latin typeface="Menlo" panose="020B0609030804020204" pitchFamily="49" charset="0"/>
              </a:rPr>
              <a:t>srcset</a:t>
            </a:r>
            <a:r>
              <a:rPr lang="en-CA" dirty="0">
                <a:solidFill>
                  <a:srgbClr val="D4D4D4"/>
                </a:solidFill>
                <a:latin typeface="Menlo" panose="020B0609030804020204" pitchFamily="49" charset="0"/>
              </a:rPr>
              <a:t>=</a:t>
            </a:r>
            <a:r>
              <a:rPr lang="en-CA" dirty="0">
                <a:solidFill>
                  <a:srgbClr val="CE9178"/>
                </a:solidFill>
                <a:latin typeface="Menlo" panose="020B0609030804020204" pitchFamily="49" charset="0"/>
              </a:rPr>
              <a:t>"images/</a:t>
            </a:r>
            <a:r>
              <a:rPr lang="en-CA" dirty="0" err="1">
                <a:solidFill>
                  <a:srgbClr val="CE9178"/>
                </a:solidFill>
                <a:latin typeface="Menlo" panose="020B0609030804020204" pitchFamily="49" charset="0"/>
              </a:rPr>
              <a:t>vancouver</a:t>
            </a:r>
            <a:r>
              <a:rPr lang="en-CA" dirty="0">
                <a:solidFill>
                  <a:srgbClr val="CE9178"/>
                </a:solidFill>
                <a:latin typeface="Menlo" panose="020B0609030804020204" pitchFamily="49" charset="0"/>
              </a:rPr>
              <a:t>-skyline-winter-wide-</a:t>
            </a:r>
            <a:r>
              <a:rPr lang="en-CA" dirty="0" err="1">
                <a:solidFill>
                  <a:srgbClr val="CE9178"/>
                </a:solidFill>
                <a:latin typeface="Menlo" panose="020B0609030804020204" pitchFamily="49" charset="0"/>
              </a:rPr>
              <a:t>large.jpg</a:t>
            </a:r>
            <a:r>
              <a:rPr lang="en-CA" dirty="0">
                <a:solidFill>
                  <a:srgbClr val="CE9178"/>
                </a:solidFill>
                <a:latin typeface="Menlo" panose="020B0609030804020204" pitchFamily="49" charset="0"/>
              </a:rPr>
              <a:t> 1246w,</a:t>
            </a:r>
            <a:endParaRPr lang="en-CA" dirty="0">
              <a:solidFill>
                <a:srgbClr val="D4D4D4"/>
              </a:solidFill>
              <a:latin typeface="Menlo" panose="020B0609030804020204" pitchFamily="49" charset="0"/>
            </a:endParaRPr>
          </a:p>
          <a:p>
            <a:r>
              <a:rPr lang="en-CA" dirty="0">
                <a:solidFill>
                  <a:srgbClr val="CE9178"/>
                </a:solidFill>
                <a:latin typeface="Menlo" panose="020B0609030804020204" pitchFamily="49" charset="0"/>
              </a:rPr>
              <a:t>                images/</a:t>
            </a:r>
            <a:r>
              <a:rPr lang="en-CA" dirty="0" err="1">
                <a:solidFill>
                  <a:srgbClr val="CE9178"/>
                </a:solidFill>
                <a:latin typeface="Menlo" panose="020B0609030804020204" pitchFamily="49" charset="0"/>
              </a:rPr>
              <a:t>vancouver</a:t>
            </a:r>
            <a:r>
              <a:rPr lang="en-CA" dirty="0">
                <a:solidFill>
                  <a:srgbClr val="CE9178"/>
                </a:solidFill>
                <a:latin typeface="Menlo" panose="020B0609030804020204" pitchFamily="49" charset="0"/>
              </a:rPr>
              <a:t>-skyline-winter-wide-</a:t>
            </a:r>
            <a:r>
              <a:rPr lang="en-CA" dirty="0" err="1">
                <a:solidFill>
                  <a:srgbClr val="CE9178"/>
                </a:solidFill>
                <a:latin typeface="Menlo" panose="020B0609030804020204" pitchFamily="49" charset="0"/>
              </a:rPr>
              <a:t>small.jpg</a:t>
            </a:r>
            <a:r>
              <a:rPr lang="en-CA" dirty="0">
                <a:solidFill>
                  <a:srgbClr val="CE9178"/>
                </a:solidFill>
                <a:latin typeface="Menlo" panose="020B0609030804020204" pitchFamily="49" charset="0"/>
              </a:rPr>
              <a:t> 624w"</a:t>
            </a:r>
            <a:endParaRPr lang="en-CA" dirty="0">
              <a:solidFill>
                <a:srgbClr val="D4D4D4"/>
              </a:solidFill>
              <a:latin typeface="Menlo" panose="020B0609030804020204" pitchFamily="49" charset="0"/>
            </a:endParaRPr>
          </a:p>
          <a:p>
            <a:r>
              <a:rPr lang="en-CA" dirty="0">
                <a:solidFill>
                  <a:srgbClr val="9CDCFE"/>
                </a:solidFill>
                <a:latin typeface="Menlo" panose="020B0609030804020204" pitchFamily="49" charset="0"/>
              </a:rPr>
              <a:t>        sizes</a:t>
            </a:r>
            <a:r>
              <a:rPr lang="en-CA" dirty="0">
                <a:solidFill>
                  <a:srgbClr val="D4D4D4"/>
                </a:solidFill>
                <a:latin typeface="Menlo" panose="020B0609030804020204" pitchFamily="49" charset="0"/>
              </a:rPr>
              <a:t>=</a:t>
            </a:r>
            <a:r>
              <a:rPr lang="en-CA" dirty="0">
                <a:solidFill>
                  <a:srgbClr val="CE9178"/>
                </a:solidFill>
                <a:latin typeface="Menlo" panose="020B0609030804020204" pitchFamily="49" charset="0"/>
              </a:rPr>
              <a:t>"calc(100vw - 40px)"</a:t>
            </a:r>
            <a:r>
              <a:rPr lang="en-CA" dirty="0">
                <a:solidFill>
                  <a:srgbClr val="D4D4D4"/>
                </a:solidFill>
                <a:latin typeface="Menlo" panose="020B0609030804020204" pitchFamily="49" charset="0"/>
              </a:rPr>
              <a:t> </a:t>
            </a:r>
          </a:p>
          <a:p>
            <a:r>
              <a:rPr lang="en-CA" dirty="0">
                <a:solidFill>
                  <a:srgbClr val="9CDCFE"/>
                </a:solidFill>
                <a:latin typeface="Menlo" panose="020B0609030804020204" pitchFamily="49" charset="0"/>
              </a:rPr>
              <a:t>        alt</a:t>
            </a:r>
            <a:r>
              <a:rPr lang="en-CA" dirty="0">
                <a:solidFill>
                  <a:srgbClr val="D4D4D4"/>
                </a:solidFill>
                <a:latin typeface="Menlo" panose="020B0609030804020204" pitchFamily="49" charset="0"/>
              </a:rPr>
              <a:t>=</a:t>
            </a:r>
            <a:r>
              <a:rPr lang="en-CA" dirty="0">
                <a:solidFill>
                  <a:srgbClr val="CE9178"/>
                </a:solidFill>
                <a:latin typeface="Menlo" panose="020B0609030804020204" pitchFamily="49" charset="0"/>
              </a:rPr>
              <a:t>"Vancouver winter skyline"</a:t>
            </a:r>
            <a:r>
              <a:rPr lang="en-CA" dirty="0">
                <a:solidFill>
                  <a:srgbClr val="808080"/>
                </a:solidFill>
                <a:latin typeface="Menlo" panose="020B0609030804020204" pitchFamily="49" charset="0"/>
              </a:rPr>
              <a:t>&gt;</a:t>
            </a:r>
            <a:endParaRPr lang="en-CA" dirty="0">
              <a:solidFill>
                <a:srgbClr val="D4D4D4"/>
              </a:solidFill>
              <a:latin typeface="Menlo" panose="020B0609030804020204" pitchFamily="49" charset="0"/>
            </a:endParaRPr>
          </a:p>
          <a:p>
            <a:r>
              <a:rPr lang="en-CA" dirty="0">
                <a:solidFill>
                  <a:srgbClr val="808080"/>
                </a:solidFill>
                <a:latin typeface="Menlo" panose="020B0609030804020204" pitchFamily="49" charset="0"/>
              </a:rPr>
              <a:t>&lt;/</a:t>
            </a:r>
            <a:r>
              <a:rPr lang="en-CA" dirty="0">
                <a:solidFill>
                  <a:srgbClr val="569CD6"/>
                </a:solidFill>
                <a:latin typeface="Menlo" panose="020B0609030804020204" pitchFamily="49" charset="0"/>
              </a:rPr>
              <a:t>picture</a:t>
            </a:r>
            <a:r>
              <a:rPr lang="en-CA" dirty="0">
                <a:solidFill>
                  <a:srgbClr val="808080"/>
                </a:solidFill>
                <a:latin typeface="Menlo" panose="020B0609030804020204" pitchFamily="49" charset="0"/>
              </a:rPr>
              <a:t>&gt;</a:t>
            </a:r>
            <a:endParaRPr lang="en-CA" b="0" dirty="0">
              <a:solidFill>
                <a:srgbClr val="D4D4D4"/>
              </a:solidFill>
              <a:effectLst/>
              <a:latin typeface="Menlo" panose="020B0609030804020204" pitchFamily="49" charset="0"/>
            </a:endParaRPr>
          </a:p>
        </p:txBody>
      </p:sp>
      <p:sp>
        <p:nvSpPr>
          <p:cNvPr id="2" name="Title 1">
            <a:extLst>
              <a:ext uri="{FF2B5EF4-FFF2-40B4-BE49-F238E27FC236}">
                <a16:creationId xmlns:a16="http://schemas.microsoft.com/office/drawing/2014/main" id="{FF9FB5E1-EC47-8C44-9B74-828ECD03A0FD}"/>
              </a:ext>
            </a:extLst>
          </p:cNvPr>
          <p:cNvSpPr>
            <a:spLocks noGrp="1"/>
          </p:cNvSpPr>
          <p:nvPr>
            <p:ph type="title"/>
          </p:nvPr>
        </p:nvSpPr>
        <p:spPr/>
        <p:txBody>
          <a:bodyPr/>
          <a:lstStyle/>
          <a:p>
            <a:r>
              <a:rPr lang="en-US" dirty="0"/>
              <a:t>Picture Element Syntax</a:t>
            </a:r>
          </a:p>
        </p:txBody>
      </p:sp>
      <p:sp>
        <p:nvSpPr>
          <p:cNvPr id="5" name="Down Arrow 4">
            <a:extLst>
              <a:ext uri="{FF2B5EF4-FFF2-40B4-BE49-F238E27FC236}">
                <a16:creationId xmlns:a16="http://schemas.microsoft.com/office/drawing/2014/main" id="{F22DFCB6-1C13-3342-9C73-E2B8C5A33280}"/>
              </a:ext>
            </a:extLst>
          </p:cNvPr>
          <p:cNvSpPr/>
          <p:nvPr/>
        </p:nvSpPr>
        <p:spPr>
          <a:xfrm rot="3011837">
            <a:off x="6170403" y="1017883"/>
            <a:ext cx="194574" cy="2989704"/>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A4B3DDC9-73F8-E740-85B6-AC902A386802}"/>
              </a:ext>
            </a:extLst>
          </p:cNvPr>
          <p:cNvSpPr txBox="1"/>
          <p:nvPr/>
        </p:nvSpPr>
        <p:spPr>
          <a:xfrm>
            <a:off x="7575721" y="548931"/>
            <a:ext cx="4092538" cy="2308324"/>
          </a:xfrm>
          <a:prstGeom prst="rect">
            <a:avLst/>
          </a:prstGeom>
          <a:solidFill>
            <a:schemeClr val="bg1"/>
          </a:solidFill>
          <a:ln>
            <a:solidFill>
              <a:schemeClr val="tx1"/>
            </a:solidFill>
          </a:ln>
        </p:spPr>
        <p:txBody>
          <a:bodyPr wrap="square" rtlCol="0">
            <a:spAutoFit/>
          </a:bodyPr>
          <a:lstStyle/>
          <a:p>
            <a:r>
              <a:rPr lang="en-US" dirty="0"/>
              <a:t>Source element tells the browser to load a certain image at a certain screen width. The media attribute tells the browser when to load the image listed in the </a:t>
            </a:r>
            <a:r>
              <a:rPr lang="en-US" dirty="0" err="1"/>
              <a:t>srcset</a:t>
            </a:r>
            <a:r>
              <a:rPr lang="en-US" dirty="0"/>
              <a:t> attribute. </a:t>
            </a:r>
          </a:p>
          <a:p>
            <a:endParaRPr lang="en-US" dirty="0"/>
          </a:p>
          <a:p>
            <a:r>
              <a:rPr lang="en-US" dirty="0"/>
              <a:t>You can have more than one source element.</a:t>
            </a:r>
          </a:p>
        </p:txBody>
      </p:sp>
    </p:spTree>
    <p:extLst>
      <p:ext uri="{BB962C8B-B14F-4D97-AF65-F5344CB8AC3E}">
        <p14:creationId xmlns:p14="http://schemas.microsoft.com/office/powerpoint/2010/main" val="202730993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5E0B24D-6AAF-C345-A440-83C827C2BED7}"/>
              </a:ext>
            </a:extLst>
          </p:cNvPr>
          <p:cNvSpPr/>
          <p:nvPr/>
        </p:nvSpPr>
        <p:spPr>
          <a:xfrm>
            <a:off x="838200" y="1673343"/>
            <a:ext cx="9941417" cy="3139321"/>
          </a:xfrm>
          <a:prstGeom prst="rect">
            <a:avLst/>
          </a:prstGeom>
          <a:solidFill>
            <a:schemeClr val="tx1"/>
          </a:solidFill>
        </p:spPr>
        <p:txBody>
          <a:bodyPr wrap="square">
            <a:spAutoFit/>
          </a:bodyPr>
          <a:lstStyle/>
          <a:p>
            <a:r>
              <a:rPr lang="en-CA" dirty="0">
                <a:solidFill>
                  <a:srgbClr val="808080"/>
                </a:solidFill>
                <a:latin typeface="Menlo" panose="020B0609030804020204" pitchFamily="49" charset="0"/>
              </a:rPr>
              <a:t>&lt;</a:t>
            </a:r>
            <a:r>
              <a:rPr lang="en-CA" dirty="0">
                <a:solidFill>
                  <a:srgbClr val="569CD6"/>
                </a:solidFill>
                <a:latin typeface="Menlo" panose="020B0609030804020204" pitchFamily="49" charset="0"/>
              </a:rPr>
              <a:t>picture</a:t>
            </a:r>
            <a:r>
              <a:rPr lang="en-CA" dirty="0">
                <a:solidFill>
                  <a:srgbClr val="808080"/>
                </a:solidFill>
                <a:latin typeface="Menlo" panose="020B0609030804020204" pitchFamily="49" charset="0"/>
              </a:rPr>
              <a:t>&gt;</a:t>
            </a:r>
            <a:endParaRPr lang="en-CA" dirty="0">
              <a:solidFill>
                <a:srgbClr val="D4D4D4"/>
              </a:solidFill>
              <a:latin typeface="Menlo" panose="020B0609030804020204" pitchFamily="49" charset="0"/>
            </a:endParaRPr>
          </a:p>
          <a:p>
            <a:r>
              <a:rPr lang="en-CA" dirty="0">
                <a:solidFill>
                  <a:srgbClr val="808080"/>
                </a:solidFill>
                <a:latin typeface="Menlo" panose="020B0609030804020204" pitchFamily="49" charset="0"/>
              </a:rPr>
              <a:t>   &lt;</a:t>
            </a:r>
            <a:r>
              <a:rPr lang="en-CA" dirty="0">
                <a:solidFill>
                  <a:srgbClr val="569CD6"/>
                </a:solidFill>
                <a:latin typeface="Menlo" panose="020B0609030804020204" pitchFamily="49" charset="0"/>
              </a:rPr>
              <a:t>source</a:t>
            </a:r>
            <a:r>
              <a:rPr lang="en-CA" dirty="0">
                <a:solidFill>
                  <a:srgbClr val="D4D4D4"/>
                </a:solidFill>
                <a:latin typeface="Menlo" panose="020B0609030804020204" pitchFamily="49" charset="0"/>
              </a:rPr>
              <a:t> </a:t>
            </a:r>
            <a:r>
              <a:rPr lang="en-CA" dirty="0" err="1">
                <a:solidFill>
                  <a:srgbClr val="9CDCFE"/>
                </a:solidFill>
                <a:latin typeface="Menlo" panose="020B0609030804020204" pitchFamily="49" charset="0"/>
              </a:rPr>
              <a:t>srcset</a:t>
            </a:r>
            <a:r>
              <a:rPr lang="en-CA" dirty="0">
                <a:solidFill>
                  <a:srgbClr val="D4D4D4"/>
                </a:solidFill>
                <a:latin typeface="Menlo" panose="020B0609030804020204" pitchFamily="49" charset="0"/>
              </a:rPr>
              <a:t>=</a:t>
            </a:r>
            <a:r>
              <a:rPr lang="en-CA" dirty="0">
                <a:solidFill>
                  <a:srgbClr val="CE9178"/>
                </a:solidFill>
                <a:latin typeface="Menlo" panose="020B0609030804020204" pitchFamily="49" charset="0"/>
              </a:rPr>
              <a:t>"images/</a:t>
            </a:r>
            <a:r>
              <a:rPr lang="en-CA" dirty="0" err="1">
                <a:solidFill>
                  <a:srgbClr val="CE9178"/>
                </a:solidFill>
                <a:latin typeface="Menlo" panose="020B0609030804020204" pitchFamily="49" charset="0"/>
              </a:rPr>
              <a:t>vancouver</a:t>
            </a:r>
            <a:r>
              <a:rPr lang="en-CA" dirty="0">
                <a:solidFill>
                  <a:srgbClr val="CE9178"/>
                </a:solidFill>
                <a:latin typeface="Menlo" panose="020B0609030804020204" pitchFamily="49" charset="0"/>
              </a:rPr>
              <a:t>-skyline-winter-</a:t>
            </a:r>
            <a:r>
              <a:rPr lang="en-CA" dirty="0" err="1">
                <a:solidFill>
                  <a:srgbClr val="CE9178"/>
                </a:solidFill>
                <a:latin typeface="Menlo" panose="020B0609030804020204" pitchFamily="49" charset="0"/>
              </a:rPr>
              <a:t>retina.jpg</a:t>
            </a:r>
            <a:r>
              <a:rPr lang="en-CA" dirty="0">
                <a:solidFill>
                  <a:srgbClr val="CE9178"/>
                </a:solidFill>
                <a:latin typeface="Menlo" panose="020B0609030804020204" pitchFamily="49" charset="0"/>
              </a:rPr>
              <a:t> 1600w,</a:t>
            </a:r>
            <a:endParaRPr lang="en-CA" dirty="0">
              <a:solidFill>
                <a:srgbClr val="D4D4D4"/>
              </a:solidFill>
              <a:latin typeface="Menlo" panose="020B0609030804020204" pitchFamily="49" charset="0"/>
            </a:endParaRPr>
          </a:p>
          <a:p>
            <a:r>
              <a:rPr lang="en-CA" dirty="0">
                <a:solidFill>
                  <a:srgbClr val="CE9178"/>
                </a:solidFill>
                <a:latin typeface="Menlo" panose="020B0609030804020204" pitchFamily="49" charset="0"/>
              </a:rPr>
              <a:t>                   images/</a:t>
            </a:r>
            <a:r>
              <a:rPr lang="en-CA" dirty="0" err="1">
                <a:solidFill>
                  <a:srgbClr val="CE9178"/>
                </a:solidFill>
                <a:latin typeface="Menlo" panose="020B0609030804020204" pitchFamily="49" charset="0"/>
              </a:rPr>
              <a:t>vancouver</a:t>
            </a:r>
            <a:r>
              <a:rPr lang="en-CA" dirty="0">
                <a:solidFill>
                  <a:srgbClr val="CE9178"/>
                </a:solidFill>
                <a:latin typeface="Menlo" panose="020B0609030804020204" pitchFamily="49" charset="0"/>
              </a:rPr>
              <a:t>-skyline-winter-</a:t>
            </a:r>
            <a:r>
              <a:rPr lang="en-CA" dirty="0" err="1">
                <a:solidFill>
                  <a:srgbClr val="CE9178"/>
                </a:solidFill>
                <a:latin typeface="Menlo" panose="020B0609030804020204" pitchFamily="49" charset="0"/>
              </a:rPr>
              <a:t>large.jpg</a:t>
            </a:r>
            <a:r>
              <a:rPr lang="en-CA" dirty="0">
                <a:solidFill>
                  <a:srgbClr val="CE9178"/>
                </a:solidFill>
                <a:latin typeface="Menlo" panose="020B0609030804020204" pitchFamily="49" charset="0"/>
              </a:rPr>
              <a:t> 801w"</a:t>
            </a:r>
            <a:endParaRPr lang="en-CA" dirty="0">
              <a:solidFill>
                <a:srgbClr val="D4D4D4"/>
              </a:solidFill>
              <a:latin typeface="Menlo" panose="020B0609030804020204" pitchFamily="49" charset="0"/>
            </a:endParaRPr>
          </a:p>
          <a:p>
            <a:r>
              <a:rPr lang="en-CA" dirty="0">
                <a:solidFill>
                  <a:srgbClr val="9CDCFE"/>
                </a:solidFill>
                <a:latin typeface="Menlo" panose="020B0609030804020204" pitchFamily="49" charset="0"/>
              </a:rPr>
              <a:t>           sizes</a:t>
            </a:r>
            <a:r>
              <a:rPr lang="en-CA" dirty="0">
                <a:solidFill>
                  <a:srgbClr val="D4D4D4"/>
                </a:solidFill>
                <a:latin typeface="Menlo" panose="020B0609030804020204" pitchFamily="49" charset="0"/>
              </a:rPr>
              <a:t>=</a:t>
            </a:r>
            <a:r>
              <a:rPr lang="en-CA" dirty="0">
                <a:solidFill>
                  <a:srgbClr val="CE9178"/>
                </a:solidFill>
                <a:latin typeface="Menlo" panose="020B0609030804020204" pitchFamily="49" charset="0"/>
              </a:rPr>
              <a:t>"(max-width: 960px) calc(100vw - 40px), 920px"</a:t>
            </a:r>
            <a:endParaRPr lang="en-CA" dirty="0">
              <a:solidFill>
                <a:srgbClr val="D4D4D4"/>
              </a:solidFill>
              <a:latin typeface="Menlo" panose="020B0609030804020204" pitchFamily="49" charset="0"/>
            </a:endParaRPr>
          </a:p>
          <a:p>
            <a:r>
              <a:rPr lang="en-CA" dirty="0">
                <a:solidFill>
                  <a:srgbClr val="9CDCFE"/>
                </a:solidFill>
                <a:latin typeface="Menlo" panose="020B0609030804020204" pitchFamily="49" charset="0"/>
              </a:rPr>
              <a:t>           media</a:t>
            </a:r>
            <a:r>
              <a:rPr lang="en-CA" dirty="0">
                <a:solidFill>
                  <a:srgbClr val="D4D4D4"/>
                </a:solidFill>
                <a:latin typeface="Menlo" panose="020B0609030804020204" pitchFamily="49" charset="0"/>
              </a:rPr>
              <a:t>=</a:t>
            </a:r>
            <a:r>
              <a:rPr lang="en-CA" dirty="0">
                <a:solidFill>
                  <a:srgbClr val="CE9178"/>
                </a:solidFill>
                <a:latin typeface="Menlo" panose="020B0609030804020204" pitchFamily="49" charset="0"/>
              </a:rPr>
              <a:t>"(max-width: 600px)"</a:t>
            </a:r>
            <a:r>
              <a:rPr lang="en-CA" dirty="0">
                <a:solidFill>
                  <a:srgbClr val="808080"/>
                </a:solidFill>
                <a:latin typeface="Menlo" panose="020B0609030804020204" pitchFamily="49" charset="0"/>
              </a:rPr>
              <a:t>&gt;</a:t>
            </a:r>
            <a:endParaRPr lang="en-CA" dirty="0">
              <a:solidFill>
                <a:srgbClr val="D4D4D4"/>
              </a:solidFill>
              <a:latin typeface="Menlo" panose="020B0609030804020204" pitchFamily="49" charset="0"/>
            </a:endParaRPr>
          </a:p>
          <a:p>
            <a:r>
              <a:rPr lang="en-CA" dirty="0">
                <a:solidFill>
                  <a:srgbClr val="808080"/>
                </a:solidFill>
                <a:latin typeface="Menlo" panose="020B0609030804020204" pitchFamily="49" charset="0"/>
              </a:rPr>
              <a:t>   &lt;</a:t>
            </a:r>
            <a:r>
              <a:rPr lang="en-CA" dirty="0" err="1">
                <a:solidFill>
                  <a:srgbClr val="569CD6"/>
                </a:solidFill>
                <a:latin typeface="Menlo" panose="020B0609030804020204" pitchFamily="49" charset="0"/>
              </a:rPr>
              <a:t>img</a:t>
            </a:r>
            <a:r>
              <a:rPr lang="en-CA" dirty="0">
                <a:solidFill>
                  <a:srgbClr val="D4D4D4"/>
                </a:solidFill>
                <a:latin typeface="Menlo" panose="020B0609030804020204" pitchFamily="49" charset="0"/>
              </a:rPr>
              <a:t> </a:t>
            </a:r>
            <a:r>
              <a:rPr lang="en-CA" dirty="0" err="1">
                <a:solidFill>
                  <a:srgbClr val="9CDCFE"/>
                </a:solidFill>
                <a:latin typeface="Menlo" panose="020B0609030804020204" pitchFamily="49" charset="0"/>
              </a:rPr>
              <a:t>src</a:t>
            </a:r>
            <a:r>
              <a:rPr lang="en-CA" dirty="0">
                <a:solidFill>
                  <a:srgbClr val="D4D4D4"/>
                </a:solidFill>
                <a:latin typeface="Menlo" panose="020B0609030804020204" pitchFamily="49" charset="0"/>
              </a:rPr>
              <a:t>=</a:t>
            </a:r>
            <a:r>
              <a:rPr lang="en-CA" dirty="0">
                <a:solidFill>
                  <a:srgbClr val="CE9178"/>
                </a:solidFill>
                <a:latin typeface="Menlo" panose="020B0609030804020204" pitchFamily="49" charset="0"/>
              </a:rPr>
              <a:t>"images/</a:t>
            </a:r>
            <a:r>
              <a:rPr lang="en-CA" dirty="0" err="1">
                <a:solidFill>
                  <a:srgbClr val="CE9178"/>
                </a:solidFill>
                <a:latin typeface="Menlo" panose="020B0609030804020204" pitchFamily="49" charset="0"/>
              </a:rPr>
              <a:t>vancouver</a:t>
            </a:r>
            <a:r>
              <a:rPr lang="en-CA" dirty="0">
                <a:solidFill>
                  <a:srgbClr val="CE9178"/>
                </a:solidFill>
                <a:latin typeface="Menlo" panose="020B0609030804020204" pitchFamily="49" charset="0"/>
              </a:rPr>
              <a:t>-skyline-winter-wide-</a:t>
            </a:r>
            <a:r>
              <a:rPr lang="en-CA" dirty="0" err="1">
                <a:solidFill>
                  <a:srgbClr val="CE9178"/>
                </a:solidFill>
                <a:latin typeface="Menlo" panose="020B0609030804020204" pitchFamily="49" charset="0"/>
              </a:rPr>
              <a:t>large.jpg</a:t>
            </a:r>
            <a:r>
              <a:rPr lang="en-CA" dirty="0">
                <a:solidFill>
                  <a:srgbClr val="CE9178"/>
                </a:solidFill>
                <a:latin typeface="Menlo" panose="020B0609030804020204" pitchFamily="49" charset="0"/>
              </a:rPr>
              <a:t>"</a:t>
            </a:r>
            <a:endParaRPr lang="en-CA" dirty="0">
              <a:solidFill>
                <a:srgbClr val="D4D4D4"/>
              </a:solidFill>
              <a:latin typeface="Menlo" panose="020B0609030804020204" pitchFamily="49" charset="0"/>
            </a:endParaRPr>
          </a:p>
          <a:p>
            <a:r>
              <a:rPr lang="en-CA" dirty="0">
                <a:solidFill>
                  <a:srgbClr val="9CDCFE"/>
                </a:solidFill>
                <a:latin typeface="Menlo" panose="020B0609030804020204" pitchFamily="49" charset="0"/>
              </a:rPr>
              <a:t>        </a:t>
            </a:r>
            <a:r>
              <a:rPr lang="en-CA" dirty="0" err="1">
                <a:solidFill>
                  <a:srgbClr val="9CDCFE"/>
                </a:solidFill>
                <a:latin typeface="Menlo" panose="020B0609030804020204" pitchFamily="49" charset="0"/>
              </a:rPr>
              <a:t>srcset</a:t>
            </a:r>
            <a:r>
              <a:rPr lang="en-CA" dirty="0">
                <a:solidFill>
                  <a:srgbClr val="D4D4D4"/>
                </a:solidFill>
                <a:latin typeface="Menlo" panose="020B0609030804020204" pitchFamily="49" charset="0"/>
              </a:rPr>
              <a:t>=</a:t>
            </a:r>
            <a:r>
              <a:rPr lang="en-CA" dirty="0">
                <a:solidFill>
                  <a:srgbClr val="CE9178"/>
                </a:solidFill>
                <a:latin typeface="Menlo" panose="020B0609030804020204" pitchFamily="49" charset="0"/>
              </a:rPr>
              <a:t>"images/</a:t>
            </a:r>
            <a:r>
              <a:rPr lang="en-CA" dirty="0" err="1">
                <a:solidFill>
                  <a:srgbClr val="CE9178"/>
                </a:solidFill>
                <a:latin typeface="Menlo" panose="020B0609030804020204" pitchFamily="49" charset="0"/>
              </a:rPr>
              <a:t>vancouver</a:t>
            </a:r>
            <a:r>
              <a:rPr lang="en-CA" dirty="0">
                <a:solidFill>
                  <a:srgbClr val="CE9178"/>
                </a:solidFill>
                <a:latin typeface="Menlo" panose="020B0609030804020204" pitchFamily="49" charset="0"/>
              </a:rPr>
              <a:t>-skyline-winter-wide-</a:t>
            </a:r>
            <a:r>
              <a:rPr lang="en-CA" dirty="0" err="1">
                <a:solidFill>
                  <a:srgbClr val="CE9178"/>
                </a:solidFill>
                <a:latin typeface="Menlo" panose="020B0609030804020204" pitchFamily="49" charset="0"/>
              </a:rPr>
              <a:t>large.jpg</a:t>
            </a:r>
            <a:r>
              <a:rPr lang="en-CA" dirty="0">
                <a:solidFill>
                  <a:srgbClr val="CE9178"/>
                </a:solidFill>
                <a:latin typeface="Menlo" panose="020B0609030804020204" pitchFamily="49" charset="0"/>
              </a:rPr>
              <a:t> 1246w,</a:t>
            </a:r>
            <a:endParaRPr lang="en-CA" dirty="0">
              <a:solidFill>
                <a:srgbClr val="D4D4D4"/>
              </a:solidFill>
              <a:latin typeface="Menlo" panose="020B0609030804020204" pitchFamily="49" charset="0"/>
            </a:endParaRPr>
          </a:p>
          <a:p>
            <a:r>
              <a:rPr lang="en-CA" dirty="0">
                <a:solidFill>
                  <a:srgbClr val="CE9178"/>
                </a:solidFill>
                <a:latin typeface="Menlo" panose="020B0609030804020204" pitchFamily="49" charset="0"/>
              </a:rPr>
              <a:t>                images/</a:t>
            </a:r>
            <a:r>
              <a:rPr lang="en-CA" dirty="0" err="1">
                <a:solidFill>
                  <a:srgbClr val="CE9178"/>
                </a:solidFill>
                <a:latin typeface="Menlo" panose="020B0609030804020204" pitchFamily="49" charset="0"/>
              </a:rPr>
              <a:t>vancouver</a:t>
            </a:r>
            <a:r>
              <a:rPr lang="en-CA" dirty="0">
                <a:solidFill>
                  <a:srgbClr val="CE9178"/>
                </a:solidFill>
                <a:latin typeface="Menlo" panose="020B0609030804020204" pitchFamily="49" charset="0"/>
              </a:rPr>
              <a:t>-skyline-winter-wide-</a:t>
            </a:r>
            <a:r>
              <a:rPr lang="en-CA" dirty="0" err="1">
                <a:solidFill>
                  <a:srgbClr val="CE9178"/>
                </a:solidFill>
                <a:latin typeface="Menlo" panose="020B0609030804020204" pitchFamily="49" charset="0"/>
              </a:rPr>
              <a:t>small.jpg</a:t>
            </a:r>
            <a:r>
              <a:rPr lang="en-CA" dirty="0">
                <a:solidFill>
                  <a:srgbClr val="CE9178"/>
                </a:solidFill>
                <a:latin typeface="Menlo" panose="020B0609030804020204" pitchFamily="49" charset="0"/>
              </a:rPr>
              <a:t> 624w"</a:t>
            </a:r>
            <a:endParaRPr lang="en-CA" dirty="0">
              <a:solidFill>
                <a:srgbClr val="D4D4D4"/>
              </a:solidFill>
              <a:latin typeface="Menlo" panose="020B0609030804020204" pitchFamily="49" charset="0"/>
            </a:endParaRPr>
          </a:p>
          <a:p>
            <a:r>
              <a:rPr lang="en-CA" dirty="0">
                <a:solidFill>
                  <a:srgbClr val="9CDCFE"/>
                </a:solidFill>
                <a:latin typeface="Menlo" panose="020B0609030804020204" pitchFamily="49" charset="0"/>
              </a:rPr>
              <a:t>        sizes</a:t>
            </a:r>
            <a:r>
              <a:rPr lang="en-CA" dirty="0">
                <a:solidFill>
                  <a:srgbClr val="D4D4D4"/>
                </a:solidFill>
                <a:latin typeface="Menlo" panose="020B0609030804020204" pitchFamily="49" charset="0"/>
              </a:rPr>
              <a:t>=</a:t>
            </a:r>
            <a:r>
              <a:rPr lang="en-CA" dirty="0">
                <a:solidFill>
                  <a:srgbClr val="CE9178"/>
                </a:solidFill>
                <a:latin typeface="Menlo" panose="020B0609030804020204" pitchFamily="49" charset="0"/>
              </a:rPr>
              <a:t>"calc(100vw - 40px)"</a:t>
            </a:r>
            <a:r>
              <a:rPr lang="en-CA" dirty="0">
                <a:solidFill>
                  <a:srgbClr val="D4D4D4"/>
                </a:solidFill>
                <a:latin typeface="Menlo" panose="020B0609030804020204" pitchFamily="49" charset="0"/>
              </a:rPr>
              <a:t> </a:t>
            </a:r>
          </a:p>
          <a:p>
            <a:r>
              <a:rPr lang="en-CA" dirty="0">
                <a:solidFill>
                  <a:srgbClr val="9CDCFE"/>
                </a:solidFill>
                <a:latin typeface="Menlo" panose="020B0609030804020204" pitchFamily="49" charset="0"/>
              </a:rPr>
              <a:t>        alt</a:t>
            </a:r>
            <a:r>
              <a:rPr lang="en-CA" dirty="0">
                <a:solidFill>
                  <a:srgbClr val="D4D4D4"/>
                </a:solidFill>
                <a:latin typeface="Menlo" panose="020B0609030804020204" pitchFamily="49" charset="0"/>
              </a:rPr>
              <a:t>=</a:t>
            </a:r>
            <a:r>
              <a:rPr lang="en-CA" dirty="0">
                <a:solidFill>
                  <a:srgbClr val="CE9178"/>
                </a:solidFill>
                <a:latin typeface="Menlo" panose="020B0609030804020204" pitchFamily="49" charset="0"/>
              </a:rPr>
              <a:t>"Vancouver winter skyline"</a:t>
            </a:r>
            <a:r>
              <a:rPr lang="en-CA" dirty="0">
                <a:solidFill>
                  <a:srgbClr val="808080"/>
                </a:solidFill>
                <a:latin typeface="Menlo" panose="020B0609030804020204" pitchFamily="49" charset="0"/>
              </a:rPr>
              <a:t>&gt;</a:t>
            </a:r>
            <a:endParaRPr lang="en-CA" dirty="0">
              <a:solidFill>
                <a:srgbClr val="D4D4D4"/>
              </a:solidFill>
              <a:latin typeface="Menlo" panose="020B0609030804020204" pitchFamily="49" charset="0"/>
            </a:endParaRPr>
          </a:p>
          <a:p>
            <a:r>
              <a:rPr lang="en-CA" dirty="0">
                <a:solidFill>
                  <a:srgbClr val="808080"/>
                </a:solidFill>
                <a:latin typeface="Menlo" panose="020B0609030804020204" pitchFamily="49" charset="0"/>
              </a:rPr>
              <a:t>&lt;/</a:t>
            </a:r>
            <a:r>
              <a:rPr lang="en-CA" dirty="0">
                <a:solidFill>
                  <a:srgbClr val="569CD6"/>
                </a:solidFill>
                <a:latin typeface="Menlo" panose="020B0609030804020204" pitchFamily="49" charset="0"/>
              </a:rPr>
              <a:t>picture</a:t>
            </a:r>
            <a:r>
              <a:rPr lang="en-CA" dirty="0">
                <a:solidFill>
                  <a:srgbClr val="808080"/>
                </a:solidFill>
                <a:latin typeface="Menlo" panose="020B0609030804020204" pitchFamily="49" charset="0"/>
              </a:rPr>
              <a:t>&gt;</a:t>
            </a:r>
            <a:endParaRPr lang="en-CA" b="0" dirty="0">
              <a:solidFill>
                <a:srgbClr val="D4D4D4"/>
              </a:solidFill>
              <a:effectLst/>
              <a:latin typeface="Menlo" panose="020B0609030804020204" pitchFamily="49" charset="0"/>
            </a:endParaRPr>
          </a:p>
        </p:txBody>
      </p:sp>
      <p:sp>
        <p:nvSpPr>
          <p:cNvPr id="2" name="Title 1">
            <a:extLst>
              <a:ext uri="{FF2B5EF4-FFF2-40B4-BE49-F238E27FC236}">
                <a16:creationId xmlns:a16="http://schemas.microsoft.com/office/drawing/2014/main" id="{FF9FB5E1-EC47-8C44-9B74-828ECD03A0FD}"/>
              </a:ext>
            </a:extLst>
          </p:cNvPr>
          <p:cNvSpPr>
            <a:spLocks noGrp="1"/>
          </p:cNvSpPr>
          <p:nvPr>
            <p:ph type="title"/>
          </p:nvPr>
        </p:nvSpPr>
        <p:spPr/>
        <p:txBody>
          <a:bodyPr/>
          <a:lstStyle/>
          <a:p>
            <a:r>
              <a:rPr lang="en-US" dirty="0"/>
              <a:t>Picture Element Syntax</a:t>
            </a:r>
          </a:p>
        </p:txBody>
      </p:sp>
      <p:sp>
        <p:nvSpPr>
          <p:cNvPr id="5" name="Down Arrow 4">
            <a:extLst>
              <a:ext uri="{FF2B5EF4-FFF2-40B4-BE49-F238E27FC236}">
                <a16:creationId xmlns:a16="http://schemas.microsoft.com/office/drawing/2014/main" id="{F22DFCB6-1C13-3342-9C73-E2B8C5A33280}"/>
              </a:ext>
            </a:extLst>
          </p:cNvPr>
          <p:cNvSpPr/>
          <p:nvPr/>
        </p:nvSpPr>
        <p:spPr>
          <a:xfrm rot="7866888">
            <a:off x="5116771" y="4198538"/>
            <a:ext cx="160426" cy="2246556"/>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A4B3DDC9-73F8-E740-85B6-AC902A386802}"/>
              </a:ext>
            </a:extLst>
          </p:cNvPr>
          <p:cNvSpPr txBox="1"/>
          <p:nvPr/>
        </p:nvSpPr>
        <p:spPr>
          <a:xfrm>
            <a:off x="6274955" y="4942755"/>
            <a:ext cx="4950056" cy="1754326"/>
          </a:xfrm>
          <a:prstGeom prst="rect">
            <a:avLst/>
          </a:prstGeom>
          <a:solidFill>
            <a:schemeClr val="bg1"/>
          </a:solidFill>
          <a:ln>
            <a:solidFill>
              <a:schemeClr val="tx1"/>
            </a:solidFill>
          </a:ln>
        </p:spPr>
        <p:txBody>
          <a:bodyPr wrap="square" rtlCol="0">
            <a:spAutoFit/>
          </a:bodyPr>
          <a:lstStyle/>
          <a:p>
            <a:r>
              <a:rPr lang="en-US" dirty="0"/>
              <a:t>The “</a:t>
            </a:r>
            <a:r>
              <a:rPr lang="en-US" dirty="0" err="1"/>
              <a:t>img</a:t>
            </a:r>
            <a:r>
              <a:rPr lang="en-US" dirty="0"/>
              <a:t>” element will load if none of the source elements media conditions match.</a:t>
            </a:r>
          </a:p>
          <a:p>
            <a:endParaRPr lang="en-US" dirty="0"/>
          </a:p>
          <a:p>
            <a:r>
              <a:rPr lang="en-US" dirty="0"/>
              <a:t>The “</a:t>
            </a:r>
            <a:r>
              <a:rPr lang="en-US" dirty="0" err="1"/>
              <a:t>img</a:t>
            </a:r>
            <a:r>
              <a:rPr lang="en-US" dirty="0"/>
              <a:t>” element is also used as a fallback for older browsers that do not support the picture element. </a:t>
            </a:r>
          </a:p>
        </p:txBody>
      </p:sp>
    </p:spTree>
    <p:extLst>
      <p:ext uri="{BB962C8B-B14F-4D97-AF65-F5344CB8AC3E}">
        <p14:creationId xmlns:p14="http://schemas.microsoft.com/office/powerpoint/2010/main" val="8701468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1FCD16-A183-489C-9A5B-BD3D723B8975}"/>
              </a:ext>
            </a:extLst>
          </p:cNvPr>
          <p:cNvSpPr>
            <a:spLocks noGrp="1"/>
          </p:cNvSpPr>
          <p:nvPr>
            <p:ph type="title"/>
          </p:nvPr>
        </p:nvSpPr>
        <p:spPr/>
        <p:txBody>
          <a:bodyPr/>
          <a:lstStyle/>
          <a:p>
            <a:r>
              <a:rPr lang="en-CA" dirty="0"/>
              <a:t>Images and Copyright</a:t>
            </a:r>
          </a:p>
        </p:txBody>
      </p:sp>
      <p:sp>
        <p:nvSpPr>
          <p:cNvPr id="3" name="Content Placeholder 2">
            <a:extLst>
              <a:ext uri="{FF2B5EF4-FFF2-40B4-BE49-F238E27FC236}">
                <a16:creationId xmlns:a16="http://schemas.microsoft.com/office/drawing/2014/main" id="{D9F15E27-3580-4B84-AE9D-FF114B49CB74}"/>
              </a:ext>
            </a:extLst>
          </p:cNvPr>
          <p:cNvSpPr>
            <a:spLocks noGrp="1"/>
          </p:cNvSpPr>
          <p:nvPr>
            <p:ph idx="1"/>
          </p:nvPr>
        </p:nvSpPr>
        <p:spPr>
          <a:xfrm>
            <a:off x="838200" y="1597024"/>
            <a:ext cx="10515600" cy="4918075"/>
          </a:xfrm>
        </p:spPr>
        <p:txBody>
          <a:bodyPr>
            <a:normAutofit/>
          </a:bodyPr>
          <a:lstStyle/>
          <a:p>
            <a:r>
              <a:rPr lang="en-CA" dirty="0"/>
              <a:t>I am not a lawyer. The advice on the next two slides constitutes only my everyday man opinion on the rules of copyright in Canada</a:t>
            </a:r>
          </a:p>
          <a:p>
            <a:r>
              <a:rPr lang="en-CA" dirty="0"/>
              <a:t>If you want to be 100% sure about the use of an image or other media, then ask for professional legal advice from a lawyer or stick with images and media in the public domain, pay for the license to use an image or use images and media that you create</a:t>
            </a:r>
          </a:p>
        </p:txBody>
      </p:sp>
    </p:spTree>
    <p:extLst>
      <p:ext uri="{BB962C8B-B14F-4D97-AF65-F5344CB8AC3E}">
        <p14:creationId xmlns:p14="http://schemas.microsoft.com/office/powerpoint/2010/main" val="137780157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1FCD16-A183-489C-9A5B-BD3D723B8975}"/>
              </a:ext>
            </a:extLst>
          </p:cNvPr>
          <p:cNvSpPr>
            <a:spLocks noGrp="1"/>
          </p:cNvSpPr>
          <p:nvPr>
            <p:ph type="title"/>
          </p:nvPr>
        </p:nvSpPr>
        <p:spPr/>
        <p:txBody>
          <a:bodyPr/>
          <a:lstStyle/>
          <a:p>
            <a:r>
              <a:rPr lang="en-CA" dirty="0"/>
              <a:t>Images and Copyright</a:t>
            </a:r>
          </a:p>
        </p:txBody>
      </p:sp>
      <p:sp>
        <p:nvSpPr>
          <p:cNvPr id="3" name="Content Placeholder 2">
            <a:extLst>
              <a:ext uri="{FF2B5EF4-FFF2-40B4-BE49-F238E27FC236}">
                <a16:creationId xmlns:a16="http://schemas.microsoft.com/office/drawing/2014/main" id="{D9F15E27-3580-4B84-AE9D-FF114B49CB74}"/>
              </a:ext>
            </a:extLst>
          </p:cNvPr>
          <p:cNvSpPr>
            <a:spLocks noGrp="1"/>
          </p:cNvSpPr>
          <p:nvPr>
            <p:ph idx="1"/>
          </p:nvPr>
        </p:nvSpPr>
        <p:spPr>
          <a:xfrm>
            <a:off x="838200" y="1597024"/>
            <a:ext cx="10250510" cy="4918075"/>
          </a:xfrm>
        </p:spPr>
        <p:txBody>
          <a:bodyPr>
            <a:normAutofit fontScale="92500" lnSpcReduction="10000"/>
          </a:bodyPr>
          <a:lstStyle/>
          <a:p>
            <a:r>
              <a:rPr lang="en-CA" dirty="0"/>
              <a:t>Most images created in the past 100 years are covered by copyright by default unless the creator explicitly put them in the public domain</a:t>
            </a:r>
          </a:p>
          <a:p>
            <a:pPr lvl="1"/>
            <a:r>
              <a:rPr lang="en-CA" dirty="0"/>
              <a:t>In Canada the general rule is, a work (in this case graphics and images) falls into the public domain 50 years after the death of its creator</a:t>
            </a:r>
          </a:p>
          <a:p>
            <a:r>
              <a:rPr lang="en-CA" dirty="0"/>
              <a:t>Older imagery, drawings/photographs from the 19</a:t>
            </a:r>
            <a:r>
              <a:rPr lang="en-CA" baseline="30000" dirty="0"/>
              <a:t>th</a:t>
            </a:r>
            <a:r>
              <a:rPr lang="en-CA" dirty="0"/>
              <a:t>, 18</a:t>
            </a:r>
            <a:r>
              <a:rPr lang="en-CA" baseline="30000" dirty="0"/>
              <a:t>th</a:t>
            </a:r>
            <a:r>
              <a:rPr lang="en-CA" dirty="0"/>
              <a:t> </a:t>
            </a:r>
            <a:r>
              <a:rPr lang="en-CA" dirty="0" err="1"/>
              <a:t>etc</a:t>
            </a:r>
            <a:r>
              <a:rPr lang="en-CA" dirty="0"/>
              <a:t>… centuries are probably in the public domain and are generally free to use</a:t>
            </a:r>
          </a:p>
          <a:p>
            <a:r>
              <a:rPr lang="en-CA" dirty="0"/>
              <a:t>For school projects you can use most images that are </a:t>
            </a:r>
            <a:r>
              <a:rPr lang="en-CA" dirty="0">
                <a:highlight>
                  <a:srgbClr val="FFFF00"/>
                </a:highlight>
              </a:rPr>
              <a:t>freely</a:t>
            </a:r>
            <a:r>
              <a:rPr lang="en-CA" dirty="0"/>
              <a:t> available on the web (not behind a paywall) as long as the use of the images or graphics are for educational purposes and are not widely distributed and you provide attribution to the source or creator of the work </a:t>
            </a:r>
          </a:p>
          <a:p>
            <a:r>
              <a:rPr lang="en-CA" dirty="0"/>
              <a:t>For client work or commercial work you must have permission to use a graphic or image from another creator on most commercial web sites, unless the graphic or image is in the public domain</a:t>
            </a:r>
          </a:p>
        </p:txBody>
      </p:sp>
    </p:spTree>
    <p:extLst>
      <p:ext uri="{BB962C8B-B14F-4D97-AF65-F5344CB8AC3E}">
        <p14:creationId xmlns:p14="http://schemas.microsoft.com/office/powerpoint/2010/main" val="200272821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83678-A5CF-5943-88C1-9F9BD4245992}"/>
              </a:ext>
            </a:extLst>
          </p:cNvPr>
          <p:cNvSpPr>
            <a:spLocks noGrp="1"/>
          </p:cNvSpPr>
          <p:nvPr>
            <p:ph type="title"/>
          </p:nvPr>
        </p:nvSpPr>
        <p:spPr/>
        <p:txBody>
          <a:bodyPr/>
          <a:lstStyle/>
          <a:p>
            <a:r>
              <a:rPr lang="en-US" dirty="0"/>
              <a:t>Where to Get Free Images Legally</a:t>
            </a:r>
          </a:p>
        </p:txBody>
      </p:sp>
      <p:sp>
        <p:nvSpPr>
          <p:cNvPr id="3" name="Content Placeholder 2">
            <a:extLst>
              <a:ext uri="{FF2B5EF4-FFF2-40B4-BE49-F238E27FC236}">
                <a16:creationId xmlns:a16="http://schemas.microsoft.com/office/drawing/2014/main" id="{508C2035-137B-634C-83F3-C69D656D7FEA}"/>
              </a:ext>
            </a:extLst>
          </p:cNvPr>
          <p:cNvSpPr>
            <a:spLocks noGrp="1"/>
          </p:cNvSpPr>
          <p:nvPr>
            <p:ph idx="1"/>
          </p:nvPr>
        </p:nvSpPr>
        <p:spPr>
          <a:xfrm>
            <a:off x="722291" y="1902898"/>
            <a:ext cx="10515600" cy="4351338"/>
          </a:xfrm>
        </p:spPr>
        <p:txBody>
          <a:bodyPr>
            <a:normAutofit fontScale="92500" lnSpcReduction="20000"/>
          </a:bodyPr>
          <a:lstStyle/>
          <a:p>
            <a:r>
              <a:rPr lang="en-US" dirty="0" err="1"/>
              <a:t>Unsplash</a:t>
            </a:r>
            <a:r>
              <a:rPr lang="en-US" dirty="0"/>
              <a:t> ( </a:t>
            </a:r>
            <a:r>
              <a:rPr lang="en-CA" dirty="0">
                <a:hlinkClick r:id="rId2"/>
              </a:rPr>
              <a:t>https://unsplash.com/</a:t>
            </a:r>
            <a:r>
              <a:rPr lang="en-CA" dirty="0"/>
              <a:t> )</a:t>
            </a:r>
            <a:endParaRPr lang="en-US" dirty="0"/>
          </a:p>
          <a:p>
            <a:pPr lvl="1"/>
            <a:r>
              <a:rPr lang="en-US" dirty="0"/>
              <a:t>Consists of photos donated by photographers for use by others</a:t>
            </a:r>
          </a:p>
          <a:p>
            <a:r>
              <a:rPr lang="en-US" dirty="0" err="1"/>
              <a:t>Pixabay</a:t>
            </a:r>
            <a:r>
              <a:rPr lang="en-US" dirty="0"/>
              <a:t> (</a:t>
            </a:r>
            <a:r>
              <a:rPr lang="en-CA" dirty="0">
                <a:hlinkClick r:id="rId3"/>
              </a:rPr>
              <a:t>https://pixabay.com/</a:t>
            </a:r>
            <a:r>
              <a:rPr lang="en-CA" dirty="0"/>
              <a:t> )</a:t>
            </a:r>
            <a:endParaRPr lang="en-US" dirty="0"/>
          </a:p>
          <a:p>
            <a:r>
              <a:rPr lang="en-US" dirty="0"/>
              <a:t>CC Search ( </a:t>
            </a:r>
            <a:r>
              <a:rPr lang="en-CA" dirty="0">
                <a:hlinkClick r:id="rId4"/>
              </a:rPr>
              <a:t>https://ccsearch.creativecommons.org/</a:t>
            </a:r>
            <a:r>
              <a:rPr lang="en-CA" dirty="0"/>
              <a:t> )</a:t>
            </a:r>
          </a:p>
          <a:p>
            <a:pPr lvl="1"/>
            <a:r>
              <a:rPr lang="en-CA" dirty="0"/>
              <a:t>Searches the web for images that are creative commons licensed</a:t>
            </a:r>
          </a:p>
          <a:p>
            <a:pPr lvl="1"/>
            <a:r>
              <a:rPr lang="en-CA" dirty="0"/>
              <a:t>Some CC licenses will require you to provide attribution</a:t>
            </a:r>
          </a:p>
          <a:p>
            <a:pPr lvl="1"/>
            <a:r>
              <a:rPr lang="en-CA" dirty="0"/>
              <a:t>Some CC license do not permit uses in commercial projects</a:t>
            </a:r>
            <a:endParaRPr lang="en-US" dirty="0"/>
          </a:p>
          <a:p>
            <a:r>
              <a:rPr lang="en-US" dirty="0"/>
              <a:t>Google Images with a filter by license</a:t>
            </a:r>
          </a:p>
          <a:p>
            <a:pPr lvl="1"/>
            <a:r>
              <a:rPr lang="en-US" dirty="0"/>
              <a:t>Click on “Tools” and then “Usage Rights” and select a usage you need</a:t>
            </a:r>
          </a:p>
          <a:p>
            <a:pPr lvl="1"/>
            <a:r>
              <a:rPr lang="en-US" dirty="0"/>
              <a:t>Always double check the usage rights to be sure</a:t>
            </a:r>
          </a:p>
          <a:p>
            <a:r>
              <a:rPr lang="en-US" dirty="0"/>
              <a:t>Wikimedia Commons (</a:t>
            </a:r>
            <a:r>
              <a:rPr lang="en-CA" dirty="0">
                <a:hlinkClick r:id="rId5"/>
              </a:rPr>
              <a:t>https://commons.wikimedia.org/wiki/Main_Page</a:t>
            </a:r>
            <a:r>
              <a:rPr lang="en-CA" dirty="0"/>
              <a:t> )</a:t>
            </a:r>
            <a:endParaRPr lang="en-US" dirty="0"/>
          </a:p>
          <a:p>
            <a:pPr lvl="1"/>
            <a:r>
              <a:rPr lang="en-US" dirty="0"/>
              <a:t>Double check the image license before using</a:t>
            </a:r>
          </a:p>
        </p:txBody>
      </p:sp>
    </p:spTree>
    <p:extLst>
      <p:ext uri="{BB962C8B-B14F-4D97-AF65-F5344CB8AC3E}">
        <p14:creationId xmlns:p14="http://schemas.microsoft.com/office/powerpoint/2010/main" val="3666843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B37505-23E5-3F4B-8CFB-C7C48AF5DF64}"/>
              </a:ext>
            </a:extLst>
          </p:cNvPr>
          <p:cNvSpPr>
            <a:spLocks noGrp="1"/>
          </p:cNvSpPr>
          <p:nvPr>
            <p:ph type="title"/>
          </p:nvPr>
        </p:nvSpPr>
        <p:spPr/>
        <p:txBody>
          <a:bodyPr/>
          <a:lstStyle/>
          <a:p>
            <a:r>
              <a:rPr lang="en-US" dirty="0"/>
              <a:t>Purchasing Stock Images</a:t>
            </a:r>
          </a:p>
        </p:txBody>
      </p:sp>
      <p:sp>
        <p:nvSpPr>
          <p:cNvPr id="3" name="Content Placeholder 2">
            <a:extLst>
              <a:ext uri="{FF2B5EF4-FFF2-40B4-BE49-F238E27FC236}">
                <a16:creationId xmlns:a16="http://schemas.microsoft.com/office/drawing/2014/main" id="{72BD3B7C-2F03-CB4E-931E-C17C4F47B3F4}"/>
              </a:ext>
            </a:extLst>
          </p:cNvPr>
          <p:cNvSpPr>
            <a:spLocks noGrp="1"/>
          </p:cNvSpPr>
          <p:nvPr>
            <p:ph idx="1"/>
          </p:nvPr>
        </p:nvSpPr>
        <p:spPr/>
        <p:txBody>
          <a:bodyPr/>
          <a:lstStyle/>
          <a:p>
            <a:r>
              <a:rPr lang="en-US" dirty="0"/>
              <a:t>Purchasing licenses to stock images is an inexpensive way to get legal high-quality images for a commercial web site</a:t>
            </a:r>
          </a:p>
          <a:p>
            <a:r>
              <a:rPr lang="en-US" dirty="0"/>
              <a:t>No need to purchase images for school projects. This list is provided for those that wish to do web development work professionally</a:t>
            </a:r>
          </a:p>
          <a:p>
            <a:r>
              <a:rPr lang="en-US" dirty="0"/>
              <a:t>Stock image web sites:</a:t>
            </a:r>
          </a:p>
          <a:p>
            <a:pPr lvl="1"/>
            <a:r>
              <a:rPr lang="en-US" dirty="0"/>
              <a:t>iStock ( </a:t>
            </a:r>
            <a:r>
              <a:rPr lang="en-CA" dirty="0">
                <a:hlinkClick r:id="rId2"/>
              </a:rPr>
              <a:t>https://www.istockphoto.com/ca</a:t>
            </a:r>
            <a:r>
              <a:rPr lang="en-CA" dirty="0"/>
              <a:t> )</a:t>
            </a:r>
          </a:p>
          <a:p>
            <a:pPr lvl="1"/>
            <a:r>
              <a:rPr lang="en-CA" dirty="0"/>
              <a:t>Adobe Stock* ( </a:t>
            </a:r>
            <a:r>
              <a:rPr lang="en-CA" dirty="0">
                <a:hlinkClick r:id="rId3"/>
              </a:rPr>
              <a:t>https://stock.adobe.com/ca/</a:t>
            </a:r>
            <a:r>
              <a:rPr lang="en-CA" dirty="0"/>
              <a:t> )</a:t>
            </a:r>
          </a:p>
          <a:p>
            <a:pPr lvl="2"/>
            <a:r>
              <a:rPr lang="en-CA" dirty="0"/>
              <a:t>*You may have access to this resource as part of your BCIT Adobe CC subscription</a:t>
            </a:r>
          </a:p>
          <a:p>
            <a:pPr lvl="1"/>
            <a:r>
              <a:rPr lang="en-CA" dirty="0" err="1"/>
              <a:t>Storyblocks</a:t>
            </a:r>
            <a:r>
              <a:rPr lang="en-CA" dirty="0"/>
              <a:t> ( </a:t>
            </a:r>
            <a:r>
              <a:rPr lang="en-CA" dirty="0">
                <a:hlinkClick r:id="rId4"/>
              </a:rPr>
              <a:t>https://www.storyblocks.com/</a:t>
            </a:r>
            <a:r>
              <a:rPr lang="en-CA" dirty="0"/>
              <a:t> )</a:t>
            </a:r>
          </a:p>
        </p:txBody>
      </p:sp>
    </p:spTree>
    <p:extLst>
      <p:ext uri="{BB962C8B-B14F-4D97-AF65-F5344CB8AC3E}">
        <p14:creationId xmlns:p14="http://schemas.microsoft.com/office/powerpoint/2010/main" val="33726490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AE6583-F181-6746-9FFC-F3AC0E6305B6}"/>
              </a:ext>
            </a:extLst>
          </p:cNvPr>
          <p:cNvSpPr>
            <a:spLocks noGrp="1"/>
          </p:cNvSpPr>
          <p:nvPr>
            <p:ph type="title"/>
          </p:nvPr>
        </p:nvSpPr>
        <p:spPr/>
        <p:txBody>
          <a:bodyPr/>
          <a:lstStyle/>
          <a:p>
            <a:r>
              <a:rPr lang="en-US" dirty="0"/>
              <a:t>Web Image Formats</a:t>
            </a:r>
          </a:p>
        </p:txBody>
      </p:sp>
      <p:sp>
        <p:nvSpPr>
          <p:cNvPr id="3" name="Content Placeholder 2">
            <a:extLst>
              <a:ext uri="{FF2B5EF4-FFF2-40B4-BE49-F238E27FC236}">
                <a16:creationId xmlns:a16="http://schemas.microsoft.com/office/drawing/2014/main" id="{84353753-5D4E-5D42-9B7F-658189AF5849}"/>
              </a:ext>
            </a:extLst>
          </p:cNvPr>
          <p:cNvSpPr>
            <a:spLocks noGrp="1"/>
          </p:cNvSpPr>
          <p:nvPr>
            <p:ph idx="1"/>
          </p:nvPr>
        </p:nvSpPr>
        <p:spPr/>
        <p:txBody>
          <a:bodyPr/>
          <a:lstStyle/>
          <a:p>
            <a:r>
              <a:rPr lang="en-US" dirty="0"/>
              <a:t>Image formats supported all modern browsers</a:t>
            </a:r>
          </a:p>
          <a:p>
            <a:pPr lvl="1"/>
            <a:r>
              <a:rPr lang="en-US" dirty="0"/>
              <a:t>JPG (JPEG)</a:t>
            </a:r>
          </a:p>
          <a:p>
            <a:pPr lvl="1"/>
            <a:r>
              <a:rPr lang="en-US" dirty="0"/>
              <a:t>PNG</a:t>
            </a:r>
          </a:p>
          <a:p>
            <a:pPr lvl="1"/>
            <a:r>
              <a:rPr lang="en-US" dirty="0"/>
              <a:t>GIF</a:t>
            </a:r>
          </a:p>
          <a:p>
            <a:pPr lvl="1"/>
            <a:r>
              <a:rPr lang="en-US" dirty="0"/>
              <a:t>SVG (not supported in IE8)</a:t>
            </a:r>
          </a:p>
          <a:p>
            <a:r>
              <a:rPr lang="en-US" dirty="0"/>
              <a:t>Image formats with select browser support</a:t>
            </a:r>
          </a:p>
          <a:p>
            <a:pPr lvl="1"/>
            <a:r>
              <a:rPr lang="en-US" dirty="0" err="1"/>
              <a:t>WebP</a:t>
            </a:r>
            <a:endParaRPr lang="en-US" dirty="0"/>
          </a:p>
          <a:p>
            <a:pPr lvl="2"/>
            <a:r>
              <a:rPr lang="en-US" dirty="0"/>
              <a:t>Supported by Edge, Chrome, Firefox, Opera</a:t>
            </a:r>
          </a:p>
          <a:p>
            <a:pPr lvl="2"/>
            <a:r>
              <a:rPr lang="en-US" dirty="0"/>
              <a:t>Not supported by Safari</a:t>
            </a:r>
          </a:p>
        </p:txBody>
      </p:sp>
    </p:spTree>
    <p:extLst>
      <p:ext uri="{BB962C8B-B14F-4D97-AF65-F5344CB8AC3E}">
        <p14:creationId xmlns:p14="http://schemas.microsoft.com/office/powerpoint/2010/main" val="3545791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97E4E0-CC81-B844-83FD-4D4176DF76EF}"/>
              </a:ext>
            </a:extLst>
          </p:cNvPr>
          <p:cNvSpPr>
            <a:spLocks noGrp="1"/>
          </p:cNvSpPr>
          <p:nvPr>
            <p:ph type="title"/>
          </p:nvPr>
        </p:nvSpPr>
        <p:spPr>
          <a:xfrm>
            <a:off x="838200" y="0"/>
            <a:ext cx="10515600" cy="1325563"/>
          </a:xfrm>
        </p:spPr>
        <p:txBody>
          <a:bodyPr/>
          <a:lstStyle/>
          <a:p>
            <a:r>
              <a:rPr lang="en-US" dirty="0"/>
              <a:t>JPEG</a:t>
            </a:r>
          </a:p>
        </p:txBody>
      </p:sp>
      <p:sp>
        <p:nvSpPr>
          <p:cNvPr id="3" name="Content Placeholder 2">
            <a:extLst>
              <a:ext uri="{FF2B5EF4-FFF2-40B4-BE49-F238E27FC236}">
                <a16:creationId xmlns:a16="http://schemas.microsoft.com/office/drawing/2014/main" id="{B0E46050-512F-2D47-87F6-B88E466227BE}"/>
              </a:ext>
            </a:extLst>
          </p:cNvPr>
          <p:cNvSpPr>
            <a:spLocks noGrp="1"/>
          </p:cNvSpPr>
          <p:nvPr>
            <p:ph idx="1"/>
          </p:nvPr>
        </p:nvSpPr>
        <p:spPr>
          <a:xfrm>
            <a:off x="838200" y="1325563"/>
            <a:ext cx="6604000" cy="5120239"/>
          </a:xfrm>
        </p:spPr>
        <p:txBody>
          <a:bodyPr/>
          <a:lstStyle/>
          <a:p>
            <a:r>
              <a:rPr lang="en-US" dirty="0"/>
              <a:t>Extension: jpg</a:t>
            </a:r>
          </a:p>
          <a:p>
            <a:r>
              <a:rPr lang="en-US" dirty="0"/>
              <a:t>Joint Photographic Experts Group</a:t>
            </a:r>
          </a:p>
          <a:p>
            <a:r>
              <a:rPr lang="en-US" dirty="0"/>
              <a:t>Lossy compressed format</a:t>
            </a:r>
          </a:p>
          <a:p>
            <a:pPr lvl="1"/>
            <a:r>
              <a:rPr lang="en-US" dirty="0"/>
              <a:t>Good quality with smaller file sizes</a:t>
            </a:r>
          </a:p>
          <a:p>
            <a:r>
              <a:rPr lang="en-US" dirty="0"/>
              <a:t>No easy alpha transparency channel support without some web dev tricks</a:t>
            </a:r>
          </a:p>
          <a:p>
            <a:pPr lvl="1"/>
            <a:r>
              <a:rPr lang="en-US" dirty="0"/>
              <a:t>Here is one solution: </a:t>
            </a:r>
            <a:r>
              <a:rPr lang="en-CA" dirty="0">
                <a:hlinkClick r:id="rId2"/>
              </a:rPr>
              <a:t>https://w3.eleqtriq.com/2014/08/applying-alpha-channels-to-jpgs/</a:t>
            </a:r>
            <a:endParaRPr lang="en-CA" dirty="0"/>
          </a:p>
          <a:p>
            <a:r>
              <a:rPr lang="en-CA" dirty="0"/>
              <a:t>Used for:</a:t>
            </a:r>
          </a:p>
          <a:p>
            <a:pPr lvl="1"/>
            <a:r>
              <a:rPr lang="en-CA" dirty="0"/>
              <a:t>Photo realistic images</a:t>
            </a:r>
          </a:p>
        </p:txBody>
      </p:sp>
      <p:pic>
        <p:nvPicPr>
          <p:cNvPr id="5" name="Picture 4" descr="A close up of a flower behind the Kitswings mural in Kitsilano, Vancouver, BC, Canada">
            <a:extLst>
              <a:ext uri="{FF2B5EF4-FFF2-40B4-BE49-F238E27FC236}">
                <a16:creationId xmlns:a16="http://schemas.microsoft.com/office/drawing/2014/main" id="{637A0159-6863-8C47-9D28-A03800FF37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00831" y="1531660"/>
            <a:ext cx="3911600" cy="3911600"/>
          </a:xfrm>
          <a:prstGeom prst="rect">
            <a:avLst/>
          </a:prstGeom>
        </p:spPr>
      </p:pic>
    </p:spTree>
    <p:extLst>
      <p:ext uri="{BB962C8B-B14F-4D97-AF65-F5344CB8AC3E}">
        <p14:creationId xmlns:p14="http://schemas.microsoft.com/office/powerpoint/2010/main" val="24508248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06D19B-91DB-2548-9D57-217E9C8DD02C}"/>
              </a:ext>
            </a:extLst>
          </p:cNvPr>
          <p:cNvSpPr>
            <a:spLocks noGrp="1"/>
          </p:cNvSpPr>
          <p:nvPr>
            <p:ph type="title"/>
          </p:nvPr>
        </p:nvSpPr>
        <p:spPr/>
        <p:txBody>
          <a:bodyPr/>
          <a:lstStyle/>
          <a:p>
            <a:r>
              <a:rPr lang="en-US" dirty="0"/>
              <a:t>PNG</a:t>
            </a:r>
          </a:p>
        </p:txBody>
      </p:sp>
      <p:sp>
        <p:nvSpPr>
          <p:cNvPr id="3" name="Content Placeholder 2">
            <a:extLst>
              <a:ext uri="{FF2B5EF4-FFF2-40B4-BE49-F238E27FC236}">
                <a16:creationId xmlns:a16="http://schemas.microsoft.com/office/drawing/2014/main" id="{5B2663C5-F8ED-CD40-9284-F795271DA475}"/>
              </a:ext>
            </a:extLst>
          </p:cNvPr>
          <p:cNvSpPr>
            <a:spLocks noGrp="1"/>
          </p:cNvSpPr>
          <p:nvPr>
            <p:ph idx="1"/>
          </p:nvPr>
        </p:nvSpPr>
        <p:spPr>
          <a:xfrm>
            <a:off x="838200" y="1825625"/>
            <a:ext cx="7082307" cy="4351338"/>
          </a:xfrm>
        </p:spPr>
        <p:txBody>
          <a:bodyPr/>
          <a:lstStyle/>
          <a:p>
            <a:r>
              <a:rPr lang="en-US" dirty="0"/>
              <a:t>Extension: </a:t>
            </a:r>
            <a:r>
              <a:rPr lang="en-US" dirty="0" err="1"/>
              <a:t>png</a:t>
            </a:r>
            <a:endParaRPr lang="en-US" dirty="0"/>
          </a:p>
          <a:p>
            <a:r>
              <a:rPr lang="en-US" dirty="0"/>
              <a:t>Portable Network Graphic</a:t>
            </a:r>
          </a:p>
          <a:p>
            <a:r>
              <a:rPr lang="en-US" dirty="0"/>
              <a:t>Lossless format</a:t>
            </a:r>
          </a:p>
          <a:p>
            <a:pPr lvl="1"/>
            <a:r>
              <a:rPr lang="en-US" dirty="0"/>
              <a:t>High quality</a:t>
            </a:r>
          </a:p>
          <a:p>
            <a:pPr lvl="1"/>
            <a:r>
              <a:rPr lang="en-US" dirty="0"/>
              <a:t>File sizes can be large if using the 24-bit version</a:t>
            </a:r>
          </a:p>
          <a:p>
            <a:r>
              <a:rPr lang="en-US" dirty="0"/>
              <a:t>Support for alpha transparency</a:t>
            </a:r>
          </a:p>
          <a:p>
            <a:r>
              <a:rPr lang="en-US" dirty="0"/>
              <a:t>Used for:</a:t>
            </a:r>
          </a:p>
          <a:p>
            <a:pPr lvl="1"/>
            <a:r>
              <a:rPr lang="en-US" dirty="0"/>
              <a:t>Icons</a:t>
            </a:r>
          </a:p>
          <a:p>
            <a:pPr lvl="1"/>
            <a:r>
              <a:rPr lang="en-US" dirty="0"/>
              <a:t>logos</a:t>
            </a:r>
          </a:p>
        </p:txBody>
      </p:sp>
      <p:sp>
        <p:nvSpPr>
          <p:cNvPr id="4" name="TextBox 3">
            <a:extLst>
              <a:ext uri="{FF2B5EF4-FFF2-40B4-BE49-F238E27FC236}">
                <a16:creationId xmlns:a16="http://schemas.microsoft.com/office/drawing/2014/main" id="{A2647C22-4EFA-DC43-A707-BEC6E9243507}"/>
              </a:ext>
            </a:extLst>
          </p:cNvPr>
          <p:cNvSpPr txBox="1"/>
          <p:nvPr/>
        </p:nvSpPr>
        <p:spPr>
          <a:xfrm>
            <a:off x="425003" y="6313152"/>
            <a:ext cx="10748493" cy="369332"/>
          </a:xfrm>
          <a:prstGeom prst="rect">
            <a:avLst/>
          </a:prstGeom>
          <a:noFill/>
        </p:spPr>
        <p:txBody>
          <a:bodyPr wrap="square" rtlCol="0">
            <a:spAutoFit/>
          </a:bodyPr>
          <a:lstStyle/>
          <a:p>
            <a:r>
              <a:rPr lang="en-US" dirty="0"/>
              <a:t>Instagram logo from: </a:t>
            </a:r>
            <a:r>
              <a:rPr lang="en-CA" dirty="0">
                <a:hlinkClick r:id="rId2"/>
              </a:rPr>
              <a:t>https://www.freepnglogos.com/images/instagram-logo-png-2426.html</a:t>
            </a:r>
            <a:endParaRPr lang="en-US" dirty="0"/>
          </a:p>
        </p:txBody>
      </p:sp>
      <p:pic>
        <p:nvPicPr>
          <p:cNvPr id="6" name="Picture 5" descr="Instagram logo">
            <a:extLst>
              <a:ext uri="{FF2B5EF4-FFF2-40B4-BE49-F238E27FC236}">
                <a16:creationId xmlns:a16="http://schemas.microsoft.com/office/drawing/2014/main" id="{A0FE5D4D-44A4-874A-8265-61F74F7035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20507" y="1528650"/>
            <a:ext cx="3800699" cy="3800699"/>
          </a:xfrm>
          <a:prstGeom prst="rect">
            <a:avLst/>
          </a:prstGeom>
        </p:spPr>
      </p:pic>
    </p:spTree>
    <p:extLst>
      <p:ext uri="{BB962C8B-B14F-4D97-AF65-F5344CB8AC3E}">
        <p14:creationId xmlns:p14="http://schemas.microsoft.com/office/powerpoint/2010/main" val="27141028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C9AC91-87EF-3A44-8C8D-556D155BB136}"/>
              </a:ext>
            </a:extLst>
          </p:cNvPr>
          <p:cNvSpPr>
            <a:spLocks noGrp="1"/>
          </p:cNvSpPr>
          <p:nvPr>
            <p:ph type="title"/>
          </p:nvPr>
        </p:nvSpPr>
        <p:spPr>
          <a:xfrm>
            <a:off x="838200" y="74666"/>
            <a:ext cx="5073203" cy="1325563"/>
          </a:xfrm>
        </p:spPr>
        <p:txBody>
          <a:bodyPr/>
          <a:lstStyle/>
          <a:p>
            <a:r>
              <a:rPr lang="en-US" dirty="0"/>
              <a:t>GIF</a:t>
            </a:r>
          </a:p>
        </p:txBody>
      </p:sp>
      <p:sp>
        <p:nvSpPr>
          <p:cNvPr id="3" name="Content Placeholder 2">
            <a:extLst>
              <a:ext uri="{FF2B5EF4-FFF2-40B4-BE49-F238E27FC236}">
                <a16:creationId xmlns:a16="http://schemas.microsoft.com/office/drawing/2014/main" id="{B6DB0977-4B7C-A04A-A020-073590118351}"/>
              </a:ext>
            </a:extLst>
          </p:cNvPr>
          <p:cNvSpPr>
            <a:spLocks noGrp="1"/>
          </p:cNvSpPr>
          <p:nvPr>
            <p:ph idx="1"/>
          </p:nvPr>
        </p:nvSpPr>
        <p:spPr>
          <a:xfrm>
            <a:off x="838198" y="1468191"/>
            <a:ext cx="6811851" cy="4351338"/>
          </a:xfrm>
        </p:spPr>
        <p:txBody>
          <a:bodyPr/>
          <a:lstStyle/>
          <a:p>
            <a:r>
              <a:rPr lang="en-US" dirty="0"/>
              <a:t>Extension: gif</a:t>
            </a:r>
          </a:p>
          <a:p>
            <a:r>
              <a:rPr lang="en-US" dirty="0"/>
              <a:t>Graphics Interchange Format</a:t>
            </a:r>
          </a:p>
          <a:p>
            <a:r>
              <a:rPr lang="en-US" dirty="0"/>
              <a:t>256 total </a:t>
            </a:r>
            <a:r>
              <a:rPr lang="en-US" dirty="0" err="1"/>
              <a:t>colours</a:t>
            </a:r>
            <a:r>
              <a:rPr lang="en-US" dirty="0"/>
              <a:t> chosen from a 24-bit RGB color space</a:t>
            </a:r>
            <a:r>
              <a:rPr lang="en-US" baseline="30000" dirty="0"/>
              <a:t>1</a:t>
            </a:r>
          </a:p>
          <a:p>
            <a:r>
              <a:rPr lang="en-US" dirty="0"/>
              <a:t>Alpha transparency support</a:t>
            </a:r>
          </a:p>
          <a:p>
            <a:r>
              <a:rPr lang="en-US" dirty="0"/>
              <a:t>Animation support (animated GIFs)</a:t>
            </a:r>
          </a:p>
          <a:p>
            <a:r>
              <a:rPr lang="en-US" dirty="0"/>
              <a:t>Used for:</a:t>
            </a:r>
          </a:p>
          <a:p>
            <a:pPr lvl="1"/>
            <a:r>
              <a:rPr lang="en-US" dirty="0"/>
              <a:t>Silly internet memes</a:t>
            </a:r>
          </a:p>
          <a:p>
            <a:pPr lvl="1"/>
            <a:r>
              <a:rPr lang="en-US" dirty="0"/>
              <a:t>Demos and tutorials</a:t>
            </a:r>
          </a:p>
          <a:p>
            <a:endParaRPr lang="en-US" dirty="0"/>
          </a:p>
        </p:txBody>
      </p:sp>
      <p:sp>
        <p:nvSpPr>
          <p:cNvPr id="4" name="TextBox 3">
            <a:extLst>
              <a:ext uri="{FF2B5EF4-FFF2-40B4-BE49-F238E27FC236}">
                <a16:creationId xmlns:a16="http://schemas.microsoft.com/office/drawing/2014/main" id="{8D4BB491-B644-B041-8455-946BE9209D28}"/>
              </a:ext>
            </a:extLst>
          </p:cNvPr>
          <p:cNvSpPr txBox="1"/>
          <p:nvPr/>
        </p:nvSpPr>
        <p:spPr>
          <a:xfrm>
            <a:off x="412122" y="6155648"/>
            <a:ext cx="4262907" cy="276999"/>
          </a:xfrm>
          <a:prstGeom prst="rect">
            <a:avLst/>
          </a:prstGeom>
          <a:noFill/>
        </p:spPr>
        <p:txBody>
          <a:bodyPr wrap="square" rtlCol="0">
            <a:spAutoFit/>
          </a:bodyPr>
          <a:lstStyle/>
          <a:p>
            <a:r>
              <a:rPr lang="en-US" sz="1200" dirty="0"/>
              <a:t>1. </a:t>
            </a:r>
            <a:r>
              <a:rPr lang="en-CA" sz="1200" dirty="0">
                <a:hlinkClick r:id="rId2"/>
              </a:rPr>
              <a:t>https://en.wikipedia.org/wiki/GIF</a:t>
            </a:r>
            <a:endParaRPr lang="en-US" sz="1200" dirty="0"/>
          </a:p>
        </p:txBody>
      </p:sp>
      <p:pic>
        <p:nvPicPr>
          <p:cNvPr id="8" name="Picture 7" descr="How to set up your email account automatically on your iPhone">
            <a:extLst>
              <a:ext uri="{FF2B5EF4-FFF2-40B4-BE49-F238E27FC236}">
                <a16:creationId xmlns:a16="http://schemas.microsoft.com/office/drawing/2014/main" id="{C8235170-FF19-2743-8571-51E4F61488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85127" y="365125"/>
            <a:ext cx="2406727" cy="4836017"/>
          </a:xfrm>
          <a:prstGeom prst="rect">
            <a:avLst/>
          </a:prstGeom>
        </p:spPr>
      </p:pic>
      <p:sp>
        <p:nvSpPr>
          <p:cNvPr id="9" name="TextBox 8">
            <a:extLst>
              <a:ext uri="{FF2B5EF4-FFF2-40B4-BE49-F238E27FC236}">
                <a16:creationId xmlns:a16="http://schemas.microsoft.com/office/drawing/2014/main" id="{C95C5B1C-C727-A040-A696-59AAC2D69978}"/>
              </a:ext>
            </a:extLst>
          </p:cNvPr>
          <p:cNvSpPr txBox="1"/>
          <p:nvPr/>
        </p:nvSpPr>
        <p:spPr>
          <a:xfrm>
            <a:off x="7193500" y="5538768"/>
            <a:ext cx="4835368" cy="954107"/>
          </a:xfrm>
          <a:prstGeom prst="rect">
            <a:avLst/>
          </a:prstGeom>
          <a:noFill/>
          <a:ln>
            <a:solidFill>
              <a:schemeClr val="tx1"/>
            </a:solidFill>
          </a:ln>
        </p:spPr>
        <p:txBody>
          <a:bodyPr wrap="square" rtlCol="0">
            <a:spAutoFit/>
          </a:bodyPr>
          <a:lstStyle/>
          <a:p>
            <a:r>
              <a:rPr lang="en-US" sz="1400" dirty="0"/>
              <a:t>The above image is an animated GIF. If you want to see the animated version, then either view this presentation in Slide Show mode (you must be using PowerPoint) or visit: </a:t>
            </a:r>
            <a:r>
              <a:rPr lang="en-CA" sz="1400" dirty="0">
                <a:hlinkClick r:id="rId4"/>
              </a:rPr>
              <a:t>https://support.apple.com/en-us/HT201320</a:t>
            </a:r>
            <a:endParaRPr lang="en-US" sz="1400" dirty="0"/>
          </a:p>
        </p:txBody>
      </p:sp>
      <p:sp>
        <p:nvSpPr>
          <p:cNvPr id="10" name="Down Arrow 9">
            <a:extLst>
              <a:ext uri="{FF2B5EF4-FFF2-40B4-BE49-F238E27FC236}">
                <a16:creationId xmlns:a16="http://schemas.microsoft.com/office/drawing/2014/main" id="{FD8AF500-1FC6-3345-AFC1-781951C569CA}"/>
              </a:ext>
            </a:extLst>
          </p:cNvPr>
          <p:cNvSpPr/>
          <p:nvPr/>
        </p:nvSpPr>
        <p:spPr>
          <a:xfrm rot="12358761">
            <a:off x="8032244" y="4039071"/>
            <a:ext cx="170688" cy="1362330"/>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067B0D12-B5C7-3140-9FCA-740611E151D2}"/>
              </a:ext>
            </a:extLst>
          </p:cNvPr>
          <p:cNvSpPr txBox="1"/>
          <p:nvPr/>
        </p:nvSpPr>
        <p:spPr>
          <a:xfrm>
            <a:off x="412123" y="6432647"/>
            <a:ext cx="4262907" cy="276999"/>
          </a:xfrm>
          <a:prstGeom prst="rect">
            <a:avLst/>
          </a:prstGeom>
          <a:noFill/>
        </p:spPr>
        <p:txBody>
          <a:bodyPr wrap="square" rtlCol="0">
            <a:spAutoFit/>
          </a:bodyPr>
          <a:lstStyle/>
          <a:p>
            <a:r>
              <a:rPr lang="en-US" sz="1200" dirty="0"/>
              <a:t>iPhone image from:  </a:t>
            </a:r>
            <a:r>
              <a:rPr lang="en-CA" sz="1200" dirty="0">
                <a:hlinkClick r:id="rId4"/>
              </a:rPr>
              <a:t>https://support.apple.com/en-us/HT201320</a:t>
            </a:r>
            <a:endParaRPr lang="en-US" sz="1200" dirty="0"/>
          </a:p>
        </p:txBody>
      </p:sp>
    </p:spTree>
    <p:extLst>
      <p:ext uri="{BB962C8B-B14F-4D97-AF65-F5344CB8AC3E}">
        <p14:creationId xmlns:p14="http://schemas.microsoft.com/office/powerpoint/2010/main" val="4921717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1A416-7B3B-F640-9E0A-25637EDE354A}"/>
              </a:ext>
            </a:extLst>
          </p:cNvPr>
          <p:cNvSpPr>
            <a:spLocks noGrp="1"/>
          </p:cNvSpPr>
          <p:nvPr>
            <p:ph type="title"/>
          </p:nvPr>
        </p:nvSpPr>
        <p:spPr>
          <a:xfrm>
            <a:off x="838200" y="18255"/>
            <a:ext cx="10515600" cy="1325563"/>
          </a:xfrm>
        </p:spPr>
        <p:txBody>
          <a:bodyPr/>
          <a:lstStyle/>
          <a:p>
            <a:r>
              <a:rPr lang="en-US" dirty="0"/>
              <a:t>SVG</a:t>
            </a:r>
          </a:p>
        </p:txBody>
      </p:sp>
      <p:sp>
        <p:nvSpPr>
          <p:cNvPr id="3" name="Content Placeholder 2">
            <a:extLst>
              <a:ext uri="{FF2B5EF4-FFF2-40B4-BE49-F238E27FC236}">
                <a16:creationId xmlns:a16="http://schemas.microsoft.com/office/drawing/2014/main" id="{282BB525-90AD-684E-92F3-3790C5BCEB7A}"/>
              </a:ext>
            </a:extLst>
          </p:cNvPr>
          <p:cNvSpPr>
            <a:spLocks noGrp="1"/>
          </p:cNvSpPr>
          <p:nvPr>
            <p:ph idx="1"/>
          </p:nvPr>
        </p:nvSpPr>
        <p:spPr>
          <a:xfrm>
            <a:off x="838200" y="1088745"/>
            <a:ext cx="6993228" cy="5224407"/>
          </a:xfrm>
        </p:spPr>
        <p:txBody>
          <a:bodyPr>
            <a:normAutofit fontScale="77500" lnSpcReduction="20000"/>
          </a:bodyPr>
          <a:lstStyle/>
          <a:p>
            <a:r>
              <a:rPr lang="en-US" dirty="0"/>
              <a:t>Extension: </a:t>
            </a:r>
            <a:r>
              <a:rPr lang="en-US" dirty="0" err="1"/>
              <a:t>svg</a:t>
            </a:r>
            <a:endParaRPr lang="en-US" dirty="0"/>
          </a:p>
          <a:p>
            <a:r>
              <a:rPr lang="en-US" dirty="0"/>
              <a:t>Vector based image format</a:t>
            </a:r>
          </a:p>
          <a:p>
            <a:pPr lvl="1"/>
            <a:r>
              <a:rPr lang="en-US" dirty="0"/>
              <a:t>Vector images use math and geometry to generate graphics vs pixels (bitmapped image formats) </a:t>
            </a:r>
          </a:p>
          <a:p>
            <a:r>
              <a:rPr lang="en-US" dirty="0"/>
              <a:t>Scalable</a:t>
            </a:r>
          </a:p>
          <a:p>
            <a:pPr lvl="1"/>
            <a:r>
              <a:rPr lang="en-US" dirty="0"/>
              <a:t>No need to provide small, medium &amp; large version for mobile responsive web sites</a:t>
            </a:r>
          </a:p>
          <a:p>
            <a:r>
              <a:rPr lang="en-US" dirty="0"/>
              <a:t>Interactive</a:t>
            </a:r>
          </a:p>
          <a:p>
            <a:pPr lvl="1"/>
            <a:r>
              <a:rPr lang="en-US" dirty="0"/>
              <a:t>SVG use a markup language similar to HTML and SVG tags can be manipulated by CSS and JS if you embed SVG code directly into the HTML page</a:t>
            </a:r>
          </a:p>
          <a:p>
            <a:r>
              <a:rPr lang="en-US" dirty="0"/>
              <a:t>Can be included on a web page via various methods</a:t>
            </a:r>
          </a:p>
          <a:p>
            <a:pPr lvl="1"/>
            <a:r>
              <a:rPr lang="en-US" dirty="0"/>
              <a:t>See this web site for details: </a:t>
            </a:r>
            <a:r>
              <a:rPr lang="en-CA" dirty="0">
                <a:hlinkClick r:id="rId2"/>
              </a:rPr>
              <a:t>https://www.sitepoint.com/add-svg-to-web-page/</a:t>
            </a:r>
            <a:endParaRPr lang="en-CA" dirty="0"/>
          </a:p>
          <a:p>
            <a:r>
              <a:rPr lang="en-CA" dirty="0"/>
              <a:t>Used for:</a:t>
            </a:r>
          </a:p>
          <a:p>
            <a:pPr lvl="1"/>
            <a:r>
              <a:rPr lang="en-CA" dirty="0"/>
              <a:t>Infographics</a:t>
            </a:r>
          </a:p>
          <a:p>
            <a:pPr lvl="1"/>
            <a:r>
              <a:rPr lang="en-CA" dirty="0"/>
              <a:t>Logos</a:t>
            </a:r>
            <a:endParaRPr lang="en-US" dirty="0"/>
          </a:p>
          <a:p>
            <a:pPr lvl="1"/>
            <a:r>
              <a:rPr lang="en-US" dirty="0"/>
              <a:t>Icons</a:t>
            </a:r>
            <a:endParaRPr lang="en-CA" dirty="0"/>
          </a:p>
        </p:txBody>
      </p:sp>
      <p:sp>
        <p:nvSpPr>
          <p:cNvPr id="4" name="TextBox 3">
            <a:extLst>
              <a:ext uri="{FF2B5EF4-FFF2-40B4-BE49-F238E27FC236}">
                <a16:creationId xmlns:a16="http://schemas.microsoft.com/office/drawing/2014/main" id="{2FF325EE-4319-F045-9709-35C92178F279}"/>
              </a:ext>
            </a:extLst>
          </p:cNvPr>
          <p:cNvSpPr txBox="1"/>
          <p:nvPr/>
        </p:nvSpPr>
        <p:spPr>
          <a:xfrm>
            <a:off x="412124" y="6451541"/>
            <a:ext cx="10748493" cy="307777"/>
          </a:xfrm>
          <a:prstGeom prst="rect">
            <a:avLst/>
          </a:prstGeom>
          <a:noFill/>
        </p:spPr>
        <p:txBody>
          <a:bodyPr wrap="square" rtlCol="0">
            <a:spAutoFit/>
          </a:bodyPr>
          <a:lstStyle/>
          <a:p>
            <a:r>
              <a:rPr lang="en-US" sz="1400" dirty="0"/>
              <a:t>Donut chart image modified from: </a:t>
            </a:r>
            <a:r>
              <a:rPr lang="en-CA" sz="1400" dirty="0">
                <a:hlinkClick r:id="rId3"/>
              </a:rPr>
              <a:t>https://codepen.io/githiro/pen/ICfFE</a:t>
            </a:r>
            <a:endParaRPr lang="en-US" sz="1400" dirty="0"/>
          </a:p>
        </p:txBody>
      </p:sp>
      <p:pic>
        <p:nvPicPr>
          <p:cNvPr id="6" name="Picture 5" descr="Donut chart">
            <a:extLst>
              <a:ext uri="{FF2B5EF4-FFF2-40B4-BE49-F238E27FC236}">
                <a16:creationId xmlns:a16="http://schemas.microsoft.com/office/drawing/2014/main" id="{B4204EA3-CC09-A64F-9FA9-43564D8B56A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69309" y="1789984"/>
            <a:ext cx="3716539" cy="3278031"/>
          </a:xfrm>
          <a:prstGeom prst="rect">
            <a:avLst/>
          </a:prstGeom>
        </p:spPr>
      </p:pic>
    </p:spTree>
    <p:extLst>
      <p:ext uri="{BB962C8B-B14F-4D97-AF65-F5344CB8AC3E}">
        <p14:creationId xmlns:p14="http://schemas.microsoft.com/office/powerpoint/2010/main" val="104745284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9738</TotalTime>
  <Words>2673</Words>
  <Application>Microsoft Macintosh PowerPoint</Application>
  <PresentationFormat>Widescreen</PresentationFormat>
  <Paragraphs>300</Paragraphs>
  <Slides>46</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46</vt:i4>
      </vt:variant>
    </vt:vector>
  </HeadingPairs>
  <TitlesOfParts>
    <vt:vector size="51" baseType="lpstr">
      <vt:lpstr>Arial</vt:lpstr>
      <vt:lpstr>Calibri</vt:lpstr>
      <vt:lpstr>Calibri Light</vt:lpstr>
      <vt:lpstr>Menlo</vt:lpstr>
      <vt:lpstr>Office Theme</vt:lpstr>
      <vt:lpstr>Web Development 2</vt:lpstr>
      <vt:lpstr>Day 2</vt:lpstr>
      <vt:lpstr>Agenda</vt:lpstr>
      <vt:lpstr>Images for the Web</vt:lpstr>
      <vt:lpstr>Web Image Formats</vt:lpstr>
      <vt:lpstr>JPEG</vt:lpstr>
      <vt:lpstr>PNG</vt:lpstr>
      <vt:lpstr>GIF</vt:lpstr>
      <vt:lpstr>SVG</vt:lpstr>
      <vt:lpstr>WebP</vt:lpstr>
      <vt:lpstr>AVIF</vt:lpstr>
      <vt:lpstr>Image Optimization  for the Web</vt:lpstr>
      <vt:lpstr>Why Optimize Your Images</vt:lpstr>
      <vt:lpstr>Desktop Screen Sizes</vt:lpstr>
      <vt:lpstr>Average Web Page Weight (size in KB)</vt:lpstr>
      <vt:lpstr>Page Weight by Resource Type</vt:lpstr>
      <vt:lpstr>What Does My Site Cost</vt:lpstr>
      <vt:lpstr>What Does My Site Cost</vt:lpstr>
      <vt:lpstr>Image Sizes (w x h) Rough Guide</vt:lpstr>
      <vt:lpstr>Image Sizes (w x h) Rough Guide</vt:lpstr>
      <vt:lpstr>Image Editing Software</vt:lpstr>
      <vt:lpstr>Image Editing Desktop Software</vt:lpstr>
      <vt:lpstr>Vector Image Editing Desktop Software</vt:lpstr>
      <vt:lpstr>Browser Based Online Image Editors </vt:lpstr>
      <vt:lpstr>Responsive Images</vt:lpstr>
      <vt:lpstr>Setting Max Width for All Images</vt:lpstr>
      <vt:lpstr>Responsive Images – Max Width Reset</vt:lpstr>
      <vt:lpstr>Max Width Not Set</vt:lpstr>
      <vt:lpstr>Max Width Set</vt:lpstr>
      <vt:lpstr>Responsive Images</vt:lpstr>
      <vt:lpstr>Srcset, Sizes and Picture</vt:lpstr>
      <vt:lpstr>Srcset &amp; Sizes</vt:lpstr>
      <vt:lpstr>Srcset &amp; Sizes</vt:lpstr>
      <vt:lpstr>Srcset &amp; Sizes</vt:lpstr>
      <vt:lpstr>Srcset &amp; Sizes</vt:lpstr>
      <vt:lpstr>Srcset &amp; Sizes Syntax</vt:lpstr>
      <vt:lpstr>PowerPoint Presentation</vt:lpstr>
      <vt:lpstr>Testing Srcset &amp; Sizes</vt:lpstr>
      <vt:lpstr>Picture Element</vt:lpstr>
      <vt:lpstr>Picture Element Syntax</vt:lpstr>
      <vt:lpstr>Picture Element Syntax</vt:lpstr>
      <vt:lpstr>Picture Element Syntax</vt:lpstr>
      <vt:lpstr>Images and Copyright</vt:lpstr>
      <vt:lpstr>Images and Copyright</vt:lpstr>
      <vt:lpstr>Where to Get Free Images Legally</vt:lpstr>
      <vt:lpstr>Purchasing Stock Images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 1850</dc:title>
  <dc:creator>Michael Whyte</dc:creator>
  <cp:lastModifiedBy>Michael Whyte</cp:lastModifiedBy>
  <cp:revision>155</cp:revision>
  <cp:lastPrinted>2021-07-15T22:10:42Z</cp:lastPrinted>
  <dcterms:created xsi:type="dcterms:W3CDTF">2017-09-17T16:25:15Z</dcterms:created>
  <dcterms:modified xsi:type="dcterms:W3CDTF">2023-10-25T20:47:27Z</dcterms:modified>
</cp:coreProperties>
</file>